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Override3.xml" ContentType="application/vnd.openxmlformats-officedocument.themeOverride+xml"/>
  <Override PartName="/ppt/tags/tag10.xml" ContentType="application/vnd.openxmlformats-officedocument.presentationml.tags+xml"/>
  <Override PartName="/ppt/theme/themeOverride4.xml" ContentType="application/vnd.openxmlformats-officedocument.themeOverr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ags/tag27.xml" ContentType="application/vnd.openxmlformats-officedocument.presentationml.tags+xml"/>
  <Override PartName="/ppt/theme/themeOverride11.xml" ContentType="application/vnd.openxmlformats-officedocument.themeOverride+xml"/>
  <Override PartName="/ppt/tags/tag28.xml" ContentType="application/vnd.openxmlformats-officedocument.presentationml.tags+xml"/>
  <Override PartName="/ppt/theme/themeOverride12.xml" ContentType="application/vnd.openxmlformats-officedocument.themeOverride+xml"/>
  <Override PartName="/ppt/theme/themeOverride1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24"/>
  </p:notesMasterIdLst>
  <p:sldIdLst>
    <p:sldId id="284" r:id="rId2"/>
    <p:sldId id="259" r:id="rId3"/>
    <p:sldId id="260" r:id="rId4"/>
    <p:sldId id="265" r:id="rId5"/>
    <p:sldId id="287" r:id="rId6"/>
    <p:sldId id="289" r:id="rId7"/>
    <p:sldId id="288" r:id="rId8"/>
    <p:sldId id="290" r:id="rId9"/>
    <p:sldId id="291" r:id="rId10"/>
    <p:sldId id="292" r:id="rId11"/>
    <p:sldId id="293" r:id="rId12"/>
    <p:sldId id="294" r:id="rId13"/>
    <p:sldId id="295" r:id="rId14"/>
    <p:sldId id="271" r:id="rId15"/>
    <p:sldId id="274" r:id="rId16"/>
    <p:sldId id="275" r:id="rId17"/>
    <p:sldId id="276" r:id="rId18"/>
    <p:sldId id="277" r:id="rId19"/>
    <p:sldId id="272" r:id="rId20"/>
    <p:sldId id="273" r:id="rId21"/>
    <p:sldId id="286" r:id="rId22"/>
    <p:sldId id="282" r:id="rId23"/>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1pPr>
    <a:lvl2pPr marL="457200" lvl="1"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3pPr>
    <a:lvl4pPr marL="1371600" lvl="3"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长城粗隶书体"/>
        <a:ea typeface="楷体_GB231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24"/>
    <p:restoredTop sz="94660"/>
  </p:normalViewPr>
  <p:slideViewPr>
    <p:cSldViewPr snapToObjects="1" showGuides="1">
      <p:cViewPr varScale="1">
        <p:scale>
          <a:sx n="87" d="100"/>
          <a:sy n="87" d="100"/>
        </p:scale>
        <p:origin x="178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buFont typeface="Arial" panose="020B0604020202020204" pitchFamily="34" charset="0"/>
              <a:buNone/>
              <a:defRPr sz="1200">
                <a:latin typeface="Arial" panose="020B0604020202020204" pitchFamily="34" charset="0"/>
                <a:ea typeface="宋体" panose="02010600030101010101" pitchFamily="2" charset="-122"/>
                <a:cs typeface="+mn-cs"/>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cs typeface="+mn-cs"/>
              </a:defRPr>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292" name="Rectangle 4"/>
          <p:cNvSpPr>
            <a:spLocks noGrp="1" noRot="1" noChangeAspect="1"/>
          </p:cNvSpPr>
          <p:nvPr>
            <p:ph type="sldImg"/>
          </p:nvPr>
        </p:nvSpPr>
        <p:spPr>
          <a:xfrm>
            <a:off x="1143000" y="685800"/>
            <a:ext cx="4572000" cy="3429000"/>
          </a:xfrm>
          <a:prstGeom prst="rect">
            <a:avLst/>
          </a:prstGeom>
          <a:noFill/>
          <a:ln w="9525">
            <a:noFill/>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buFont typeface="Arial" panose="020B0604020202020204" pitchFamily="34" charset="0"/>
              <a:buNone/>
              <a:defRPr sz="1200">
                <a:latin typeface="Arial" panose="020B0604020202020204" pitchFamily="34" charset="0"/>
                <a:ea typeface="宋体" panose="02010600030101010101" pitchFamily="2" charset="-122"/>
                <a:cs typeface="+mn-cs"/>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p>
            <a:pPr lvl="0" algn="r" fontAlgn="base">
              <a:buChar char="•"/>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E35BAE7-5D1F-445A-A93F-E19A566B5016}"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777828997"/>
      </p:ext>
    </p:extLst>
  </p:cSld>
  <p:clrMapOvr>
    <a:masterClrMapping/>
  </p:clrMapOvr>
  <p:transition spd="med">
    <p:random/>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19A1D8D-6E66-4894-A6B5-A50D139C1DA6}"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440024472"/>
      </p:ext>
    </p:extLst>
  </p:cSld>
  <p:clrMapOvr>
    <a:masterClrMapping/>
  </p:clrMapOvr>
  <p:transition spd="med">
    <p:random/>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476250"/>
            <a:ext cx="2054225" cy="56562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68313" y="476250"/>
            <a:ext cx="6010275" cy="56562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7F51175-B9DD-4421-B6E0-DABAD2BBE3AC}"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183564282"/>
      </p:ext>
    </p:extLst>
  </p:cSld>
  <p:clrMapOvr>
    <a:masterClrMapping/>
  </p:clrMapOvr>
  <p:transition spd="med">
    <p:random/>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E64C46F-A12B-4CDB-8851-EDAE387A0C3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644086379"/>
      </p:ext>
    </p:extLst>
  </p:cSld>
  <p:clrMapOvr>
    <a:masterClrMapping/>
  </p:clrMapOvr>
  <p:transition spd="med">
    <p:random/>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27461DC-06C9-48FE-8448-972B794107D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373534933"/>
      </p:ext>
    </p:extLst>
  </p:cSld>
  <p:clrMapOvr>
    <a:masterClrMapping/>
  </p:clrMapOvr>
  <p:transition spd="med">
    <p:random/>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4213" y="1484313"/>
            <a:ext cx="3924300" cy="464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760913" y="1484313"/>
            <a:ext cx="3924300" cy="464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A5CFC0F-A43A-43BC-9812-8900732FA86F}"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79909502"/>
      </p:ext>
    </p:extLst>
  </p:cSld>
  <p:clrMapOvr>
    <a:masterClrMapping/>
  </p:clrMapOvr>
  <p:transition spd="med">
    <p:random/>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9664458-085B-4D42-BC96-EF3A6E750A75}"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958408162"/>
      </p:ext>
    </p:extLst>
  </p:cSld>
  <p:clrMapOvr>
    <a:masterClrMapping/>
  </p:clrMapOvr>
  <p:transition spd="med">
    <p:random/>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D4411D7-76F7-4DD7-8F5F-51BF5C7A818E}"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188895618"/>
      </p:ext>
    </p:extLst>
  </p:cSld>
  <p:clrMapOvr>
    <a:masterClrMapping/>
  </p:clrMapOvr>
  <p:transition spd="med">
    <p:random/>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94EDED-3C82-46EA-9CA7-A175FF94F151}"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524158706"/>
      </p:ext>
    </p:extLst>
  </p:cSld>
  <p:clrMapOvr>
    <a:masterClrMapping/>
  </p:clrMapOvr>
  <p:transition spd="med">
    <p:random/>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88AAF2D-8E09-4701-BE8B-4C66545044D3}"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796880462"/>
      </p:ext>
    </p:extLst>
  </p:cSld>
  <p:clrMapOvr>
    <a:masterClrMapping/>
  </p:clrMapOvr>
  <p:transition spd="med">
    <p:random/>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BE358E2-9571-495D-B13F-30364413952F}"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365119377"/>
      </p:ext>
    </p:extLst>
  </p:cSld>
  <p:clrMapOvr>
    <a:masterClrMapping/>
  </p:clrMapOvr>
  <p:transition spd="med">
    <p:random/>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rot="-1865740">
            <a:off x="8169275" y="6156325"/>
            <a:ext cx="7239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84213" y="1484313"/>
            <a:ext cx="8001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99190" dir="3011666" algn="ctr" rotWithShape="0">
                    <a:schemeClr val="bg1">
                      <a:alpha val="50000"/>
                    </a:schemeClr>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p:txBody>
      </p:sp>
      <p:sp>
        <p:nvSpPr>
          <p:cNvPr id="1028" name="Rectangle 4"/>
          <p:cNvSpPr>
            <a:spLocks noGrp="1" noChangeArrowheads="1"/>
          </p:cNvSpPr>
          <p:nvPr>
            <p:ph type="title"/>
          </p:nvPr>
        </p:nvSpPr>
        <p:spPr bwMode="auto">
          <a:xfrm>
            <a:off x="468313" y="476250"/>
            <a:ext cx="8001000"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29" name="AutoShape 5"/>
          <p:cNvSpPr>
            <a:spLocks noChangeArrowheads="1"/>
          </p:cNvSpPr>
          <p:nvPr/>
        </p:nvSpPr>
        <p:spPr bwMode="auto">
          <a:xfrm>
            <a:off x="0" y="1295400"/>
            <a:ext cx="8567738" cy="74613"/>
          </a:xfrm>
          <a:custGeom>
            <a:avLst/>
            <a:gdLst>
              <a:gd name="T0" fmla="*/ 0 w 1000"/>
              <a:gd name="T1" fmla="*/ 0 h 1000"/>
              <a:gd name="T2" fmla="*/ 5012127 w 1000"/>
              <a:gd name="T3" fmla="*/ 0 h 1000"/>
              <a:gd name="T4" fmla="*/ 5012127 w 1000"/>
              <a:gd name="T5" fmla="*/ 74613 h 1000"/>
              <a:gd name="T6" fmla="*/ 0 w 1000"/>
              <a:gd name="T7" fmla="*/ 74613 h 1000"/>
              <a:gd name="T8" fmla="*/ 0 w 1000"/>
              <a:gd name="T9" fmla="*/ 0 h 1000"/>
              <a:gd name="T10" fmla="*/ 8567738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rgbClr val="FF9900"/>
          </a:solidFill>
          <a:ln w="9525">
            <a:solidFill>
              <a:srgbClr val="FF99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0" name="Text Box 6"/>
          <p:cNvSpPr txBox="1">
            <a:spLocks noChangeArrowheads="1"/>
          </p:cNvSpPr>
          <p:nvPr/>
        </p:nvSpPr>
        <p:spPr bwMode="auto">
          <a:xfrm>
            <a:off x="0" y="0"/>
            <a:ext cx="2700338" cy="366713"/>
          </a:xfrm>
          <a:prstGeom prst="rect">
            <a:avLst/>
          </a:prstGeom>
          <a:solidFill>
            <a:srgbClr val="993300">
              <a:alpha val="83920"/>
            </a:srgbClr>
          </a:solidFill>
          <a:ln>
            <a:noFill/>
          </a:ln>
          <a:effectLst>
            <a:prstShdw prst="shdw17" dist="17961" dir="2700000">
              <a:srgbClr val="5C1F00">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zh-CN"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rPr>
              <a:t>           </a:t>
            </a:r>
            <a:r>
              <a:rPr kumimoji="0" lang="zh-CN" altLang="en-US" sz="1800" b="1" i="0" u="none" strike="noStrike" kern="1200" cap="none" spc="0" normalizeH="0" baseline="0" noProof="0" smtClean="0">
                <a:ln>
                  <a:noFill/>
                </a:ln>
                <a:solidFill>
                  <a:srgbClr val="FFFFFF"/>
                </a:solidFill>
                <a:effectLst/>
                <a:uLnTx/>
                <a:uFillTx/>
                <a:latin typeface="草檀斋毛泽东字体" pitchFamily="2" charset="-122"/>
                <a:ea typeface="草檀斋毛泽东字体" pitchFamily="2" charset="-122"/>
                <a:cs typeface="+mn-cs"/>
              </a:rPr>
              <a:t>海南政法职业学院</a:t>
            </a:r>
          </a:p>
        </p:txBody>
      </p:sp>
      <p:pic>
        <p:nvPicPr>
          <p:cNvPr id="1031" name="Picture 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172450" y="260350"/>
            <a:ext cx="57626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AutoShape 8"/>
          <p:cNvSpPr>
            <a:spLocks noChangeArrowheads="1"/>
          </p:cNvSpPr>
          <p:nvPr/>
        </p:nvSpPr>
        <p:spPr bwMode="auto">
          <a:xfrm rot="16200000" flipH="1">
            <a:off x="-2304256" y="3305969"/>
            <a:ext cx="5616575" cy="71437"/>
          </a:xfrm>
          <a:custGeom>
            <a:avLst/>
            <a:gdLst>
              <a:gd name="T0" fmla="*/ 0 w 1000"/>
              <a:gd name="T1" fmla="*/ 0 h 1000"/>
              <a:gd name="T2" fmla="*/ 3212681 w 1000"/>
              <a:gd name="T3" fmla="*/ 0 h 1000"/>
              <a:gd name="T4" fmla="*/ 3212681 w 1000"/>
              <a:gd name="T5" fmla="*/ 71437 h 1000"/>
              <a:gd name="T6" fmla="*/ 0 w 1000"/>
              <a:gd name="T7" fmla="*/ 71437 h 1000"/>
              <a:gd name="T8" fmla="*/ 0 w 1000"/>
              <a:gd name="T9" fmla="*/ 0 h 1000"/>
              <a:gd name="T10" fmla="*/ 5616575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72" y="0"/>
                </a:lnTo>
                <a:lnTo>
                  <a:pt x="572" y="1000"/>
                </a:lnTo>
                <a:lnTo>
                  <a:pt x="0" y="1000"/>
                </a:lnTo>
                <a:lnTo>
                  <a:pt x="0" y="0"/>
                </a:lnTo>
                <a:close/>
              </a:path>
              <a:path w="1000" h="1000">
                <a:moveTo>
                  <a:pt x="0" y="0"/>
                </a:moveTo>
                <a:lnTo>
                  <a:pt x="1000" y="0"/>
                </a:lnTo>
              </a:path>
            </a:pathLst>
          </a:custGeom>
          <a:solidFill>
            <a:srgbClr val="FF9900"/>
          </a:solidFill>
          <a:ln w="9525">
            <a:solidFill>
              <a:srgbClr val="FF9900"/>
            </a:solidFill>
            <a:round/>
            <a:headEnd/>
            <a:tailEnd/>
          </a:ln>
        </p:spPr>
        <p:txBody>
          <a:bodyPr vert="eaVert"/>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3" name="Text Box 9"/>
          <p:cNvSpPr txBox="1">
            <a:spLocks noChangeArrowheads="1"/>
          </p:cNvSpPr>
          <p:nvPr/>
        </p:nvSpPr>
        <p:spPr bwMode="auto">
          <a:xfrm>
            <a:off x="7019925" y="871538"/>
            <a:ext cx="2127250" cy="336550"/>
          </a:xfrm>
          <a:prstGeom prst="rect">
            <a:avLst/>
          </a:prstGeom>
          <a:solidFill>
            <a:srgbClr val="993300">
              <a:alpha val="83920"/>
            </a:srgbClr>
          </a:solidFill>
          <a:ln>
            <a:noFill/>
          </a:ln>
          <a:effectLst>
            <a:prstShdw prst="shdw17" dist="17961" dir="2700000">
              <a:srgbClr val="5C1F00">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6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rPr>
              <a:t>大学计算机应用基础</a:t>
            </a:r>
          </a:p>
        </p:txBody>
      </p:sp>
      <p:sp>
        <p:nvSpPr>
          <p:cNvPr id="1034" name="Line 10"/>
          <p:cNvSpPr>
            <a:spLocks noChangeShapeType="1"/>
          </p:cNvSpPr>
          <p:nvPr/>
        </p:nvSpPr>
        <p:spPr bwMode="auto">
          <a:xfrm>
            <a:off x="468313" y="6165850"/>
            <a:ext cx="8064500" cy="0"/>
          </a:xfrm>
          <a:prstGeom prst="line">
            <a:avLst/>
          </a:prstGeom>
          <a:noFill/>
          <a:ln w="952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5" name="AutoShape 11">
            <a:hlinkClick r:id="" action="ppaction://hlinkshowjump?jump=previousslide" highlightClick="1"/>
          </p:cNvPr>
          <p:cNvSpPr>
            <a:spLocks noChangeArrowheads="1"/>
          </p:cNvSpPr>
          <p:nvPr/>
        </p:nvSpPr>
        <p:spPr bwMode="auto">
          <a:xfrm>
            <a:off x="5795963" y="6362700"/>
            <a:ext cx="306387" cy="306388"/>
          </a:xfrm>
          <a:prstGeom prst="actionButtonBackPrevious">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6" name="AutoShape 12">
            <a:hlinkClick r:id="" action="ppaction://hlinkshowjump?jump=firstslide" highlightClick="1"/>
          </p:cNvPr>
          <p:cNvSpPr>
            <a:spLocks noChangeArrowheads="1"/>
          </p:cNvSpPr>
          <p:nvPr/>
        </p:nvSpPr>
        <p:spPr bwMode="auto">
          <a:xfrm>
            <a:off x="6804025" y="6362700"/>
            <a:ext cx="306388" cy="306388"/>
          </a:xfrm>
          <a:prstGeom prst="actionButtonBeginning">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7" name="AutoShape 13">
            <a:hlinkClick r:id="" action="ppaction://hlinkshowjump?jump=lastslide" highlightClick="1"/>
          </p:cNvPr>
          <p:cNvSpPr>
            <a:spLocks noChangeArrowheads="1"/>
          </p:cNvSpPr>
          <p:nvPr/>
        </p:nvSpPr>
        <p:spPr bwMode="auto">
          <a:xfrm>
            <a:off x="7308850" y="6362700"/>
            <a:ext cx="306388" cy="306388"/>
          </a:xfrm>
          <a:prstGeom prst="actionButtonEnd">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8" name="AutoShape 14">
            <a:hlinkClick r:id="" action="ppaction://hlinkshowjump?jump=nextslide" highlightClick="1"/>
          </p:cNvPr>
          <p:cNvSpPr>
            <a:spLocks noChangeArrowheads="1"/>
          </p:cNvSpPr>
          <p:nvPr/>
        </p:nvSpPr>
        <p:spPr bwMode="auto">
          <a:xfrm>
            <a:off x="6300788" y="6362700"/>
            <a:ext cx="306387" cy="306388"/>
          </a:xfrm>
          <a:prstGeom prst="actionButtonForwardNext">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9" name="AutoShape 15">
            <a:hlinkClick r:id="" action="ppaction://hlinkshowjump?jump=endshow" highlightClick="1"/>
          </p:cNvPr>
          <p:cNvSpPr>
            <a:spLocks noChangeArrowheads="1"/>
          </p:cNvSpPr>
          <p:nvPr/>
        </p:nvSpPr>
        <p:spPr bwMode="auto">
          <a:xfrm>
            <a:off x="5292725" y="6362700"/>
            <a:ext cx="306388" cy="306388"/>
          </a:xfrm>
          <a:prstGeom prst="actionButtonBlank">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smtClean="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040" name="AutoShape 16">
            <a:hlinkClick r:id="" action="ppaction://hlinkshowjump?jump=lastslideviewed" highlightClick="1"/>
          </p:cNvPr>
          <p:cNvSpPr>
            <a:spLocks noChangeArrowheads="1"/>
          </p:cNvSpPr>
          <p:nvPr/>
        </p:nvSpPr>
        <p:spPr bwMode="auto">
          <a:xfrm>
            <a:off x="7813675" y="6362700"/>
            <a:ext cx="304800" cy="304800"/>
          </a:xfrm>
          <a:prstGeom prst="actionButtonReturn">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pic>
        <p:nvPicPr>
          <p:cNvPr id="1041" name="Picture 17"/>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52400" y="5867400"/>
            <a:ext cx="652463"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26" name="Rectangle 18"/>
          <p:cNvSpPr>
            <a:spLocks noGrp="1" noChangeArrowheads="1"/>
          </p:cNvSpPr>
          <p:nvPr>
            <p:ph type="sldNum" sz="quarter" idx="4"/>
          </p:nvPr>
        </p:nvSpPr>
        <p:spPr bwMode="auto">
          <a:xfrm>
            <a:off x="8199438" y="6251575"/>
            <a:ext cx="620712"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kumimoji="1">
                <a:solidFill>
                  <a:schemeClr val="tx2"/>
                </a:solidFill>
                <a:latin typeface="黑体" panose="02010609060101010101" pitchFamily="49" charset="-122"/>
                <a:ea typeface="黑体" panose="02010609060101010101" pitchFamily="49" charset="-122"/>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409A883-0D58-4428-9FE3-2B8F46E210DF}"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1043" name="图片 2" descr="图片包含 图示&#10;&#10;描述已自动生成"/>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152400" y="-26988"/>
            <a:ext cx="427038" cy="39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59883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random/>
    <p:sndAc>
      <p:stSnd>
        <p:snd r:embed="rId13" name="chimes.wav"/>
      </p:stSnd>
    </p:sndAc>
  </p:transition>
  <p:timing>
    <p:tnLst>
      <p:par>
        <p:cTn id="1" dur="indefinite" restart="never" nodeType="tmRoot"/>
      </p:par>
    </p:tnLst>
  </p:timing>
  <p:hf hdr="0" ftr="0" dt="0"/>
  <p:txStyles>
    <p:titleStyle>
      <a:lvl1pPr algn="l" rtl="0" eaLnBrk="0" fontAlgn="base" hangingPunct="0">
        <a:spcBef>
          <a:spcPct val="0"/>
        </a:spcBef>
        <a:spcAft>
          <a:spcPct val="0"/>
        </a:spcAft>
        <a:defRPr sz="3600" b="1" kern="1200">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n"/>
        <a:defRPr sz="2400" kern="1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defRPr kern="1200">
          <a:solidFill>
            <a:schemeClr val="tx1"/>
          </a:solidFill>
          <a:latin typeface="+mn-lt"/>
          <a:ea typeface="+mn-ea"/>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10.jpe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6.xml"/><Relationship Id="rId5" Type="http://schemas.openxmlformats.org/officeDocument/2006/relationships/image" Target="../media/image11.jpe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7.xml"/><Relationship Id="rId5" Type="http://schemas.openxmlformats.org/officeDocument/2006/relationships/image" Target="../media/image12.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8.xml"/><Relationship Id="rId5" Type="http://schemas.openxmlformats.org/officeDocument/2006/relationships/image" Target="../media/image13.jpe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9.xml"/><Relationship Id="rId5" Type="http://schemas.openxmlformats.org/officeDocument/2006/relationships/image" Target="../media/image14.jpe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hemeOverride" Target="../theme/themeOverride10.xml"/><Relationship Id="rId5" Type="http://schemas.openxmlformats.org/officeDocument/2006/relationships/image" Target="../media/image1.png"/><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8" Type="http://schemas.openxmlformats.org/officeDocument/2006/relationships/tags" Target="../tags/tag7.xml"/><Relationship Id="rId13" Type="http://schemas.openxmlformats.org/officeDocument/2006/relationships/image" Target="../media/image1.png"/><Relationship Id="rId3" Type="http://schemas.openxmlformats.org/officeDocument/2006/relationships/tags" Target="../tags/tag2.xml"/><Relationship Id="rId7" Type="http://schemas.openxmlformats.org/officeDocument/2006/relationships/tags" Target="../tags/tag6.xml"/><Relationship Id="rId12" Type="http://schemas.openxmlformats.org/officeDocument/2006/relationships/audio" Target="../media/audio1.wav"/><Relationship Id="rId2" Type="http://schemas.openxmlformats.org/officeDocument/2006/relationships/tags" Target="../tags/tag1.xml"/><Relationship Id="rId1" Type="http://schemas.openxmlformats.org/officeDocument/2006/relationships/themeOverride" Target="../theme/themeOverride2.xml"/><Relationship Id="rId6" Type="http://schemas.openxmlformats.org/officeDocument/2006/relationships/tags" Target="../tags/tag5.xml"/><Relationship Id="rId11" Type="http://schemas.openxmlformats.org/officeDocument/2006/relationships/slideLayout" Target="../slideLayouts/slideLayout2.xml"/><Relationship Id="rId5" Type="http://schemas.openxmlformats.org/officeDocument/2006/relationships/tags" Target="../tags/tag4.xml"/><Relationship Id="rId10" Type="http://schemas.openxmlformats.org/officeDocument/2006/relationships/tags" Target="../tags/tag9.xml"/><Relationship Id="rId4" Type="http://schemas.openxmlformats.org/officeDocument/2006/relationships/tags" Target="../tags/tag3.xml"/><Relationship Id="rId9" Type="http://schemas.openxmlformats.org/officeDocument/2006/relationships/tags" Target="../tags/tag8.xml"/><Relationship Id="rId14" Type="http://schemas.openxmlformats.org/officeDocument/2006/relationships/slide" Target="slide2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hemeOverride" Target="../theme/themeOverride11.xml"/><Relationship Id="rId5" Type="http://schemas.openxmlformats.org/officeDocument/2006/relationships/image" Target="../media/image1.png"/><Relationship Id="rId4" Type="http://schemas.openxmlformats.org/officeDocument/2006/relationships/audio" Target="../media/audio1.wav"/></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1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hemeOverride" Target="../theme/themeOverride3.xml"/><Relationship Id="rId5" Type="http://schemas.openxmlformats.org/officeDocument/2006/relationships/image" Target="../media/image1.png"/><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audio" Target="../media/audio1.wav"/><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 Target="slide21.xml"/></Relationships>
</file>

<file path=ppt/slides/_rels/slide6.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tags" Target="../tags/tag24.xml"/><Relationship Id="rId7" Type="http://schemas.openxmlformats.org/officeDocument/2006/relationships/audio" Target="../media/audio1.wav"/><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2.xml"/><Relationship Id="rId5" Type="http://schemas.openxmlformats.org/officeDocument/2006/relationships/tags" Target="../tags/tag26.xml"/><Relationship Id="rId4"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13313" name="标题 1"/>
          <p:cNvSpPr>
            <a:spLocks noGrp="1"/>
          </p:cNvSpPr>
          <p:nvPr>
            <p:ph type="ctrTitle"/>
          </p:nvPr>
        </p:nvSpPr>
        <p:spPr>
          <a:xfrm>
            <a:off x="323850" y="1484313"/>
            <a:ext cx="6192366" cy="1362075"/>
          </a:xfrm>
          <a:ln/>
        </p:spPr>
        <p:txBody>
          <a:bodyPr wrap="square" lIns="91440" tIns="45720" rIns="91440" bIns="45720" anchor="b" anchorCtr="0"/>
          <a:lstStyle/>
          <a:p>
            <a:pPr eaLnBrk="1" hangingPunct="1"/>
            <a:r>
              <a:rPr lang="zh-CN" altLang="en-US" sz="4800" kern="1200" baseline="0" dirty="0" smtClean="0">
                <a:latin typeface="+mj-ea"/>
                <a:ea typeface="+mj-ea"/>
                <a:cs typeface="+mj-cs"/>
              </a:rPr>
              <a:t>信息技术的发展概述</a:t>
            </a:r>
            <a:endParaRPr lang="zh-CN" altLang="en-US" sz="4800" b="0" kern="1200" baseline="0" dirty="0">
              <a:latin typeface="+mj-ea"/>
              <a:ea typeface="+mj-ea"/>
              <a:cs typeface="+mj-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
            </a:r>
            <a:br>
              <a:rPr lang="zh-CN" altLang="zh-CN" dirty="0"/>
            </a:br>
            <a:r>
              <a:rPr lang="en-US" altLang="zh-CN" dirty="0" smtClean="0"/>
              <a:t>7.3.3 </a:t>
            </a:r>
            <a:r>
              <a:rPr lang="zh-CN" altLang="en-US" dirty="0" smtClean="0"/>
              <a:t>虚拟现实（</a:t>
            </a:r>
            <a:r>
              <a:rPr lang="en-US" altLang="zh-CN" dirty="0" smtClean="0"/>
              <a:t>VR</a:t>
            </a:r>
            <a:r>
              <a:rPr lang="zh-CN" altLang="en-US" dirty="0" smtClean="0"/>
              <a:t>）</a:t>
            </a:r>
            <a:endParaRPr lang="zh-CN" altLang="en-US" dirty="0"/>
          </a:p>
        </p:txBody>
      </p:sp>
      <p:sp>
        <p:nvSpPr>
          <p:cNvPr id="8" name="内容占位符 7"/>
          <p:cNvSpPr>
            <a:spLocks noGrp="1"/>
          </p:cNvSpPr>
          <p:nvPr>
            <p:ph idx="1"/>
          </p:nvPr>
        </p:nvSpPr>
        <p:spPr/>
        <p:txBody>
          <a:bodyPr/>
          <a:lstStyle/>
          <a:p>
            <a:r>
              <a:rPr lang="zh-CN" altLang="en-US" dirty="0" smtClean="0"/>
              <a:t>虚拟现实（</a:t>
            </a:r>
            <a:r>
              <a:rPr lang="en-US" altLang="zh-CN" dirty="0" smtClean="0"/>
              <a:t>Virtual Reality, VR</a:t>
            </a:r>
            <a:r>
              <a:rPr lang="zh-CN" altLang="en-US" dirty="0" smtClean="0"/>
              <a:t>）就是研究一种计算机技术，把人们想象中的东西转化为一种虚拟境界和虚拟存在，而这种虚拟境界和虚拟存在对我们的感觉器官就象真的客观存在一样。</a:t>
            </a:r>
            <a:r>
              <a:rPr lang="en-US" altLang="zh-CN" dirty="0" smtClean="0"/>
              <a:t>VR</a:t>
            </a:r>
            <a:r>
              <a:rPr lang="zh-CN" altLang="en-US" dirty="0" smtClean="0"/>
              <a:t>借助计算机系统及传感器技术生成三维环境，创造出一种崭新的人机交互方式，通过调动用户各种感官（视觉、听觉、触觉、嗅觉等）来享受更加真实的、身临其境的体验。</a:t>
            </a:r>
          </a:p>
          <a:p>
            <a:r>
              <a:rPr lang="zh-CN" altLang="en-US" dirty="0" smtClean="0"/>
              <a:t>虚拟现实技术是一种综合应用计算机图形学、人机接口技术、传感器技术以及人工智能等技术，制造逼真的人工模拟环境，并能有效地模拟人在自然环境中的各种感知的高级的人机交互技术。</a:t>
            </a:r>
          </a:p>
          <a:p>
            <a:endParaRPr lang="zh-CN" altLang="en-US" dirty="0"/>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A5CFC0F-A43A-43BC-9812-8900732FA86F}"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483509411"/>
      </p:ext>
    </p:extLst>
  </p:cSld>
  <p:clrMapOvr>
    <a:masterClrMapping/>
  </p:clrMapOvr>
  <p:transition spd="med">
    <p:random/>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特征</a:t>
            </a:r>
            <a:endParaRPr lang="zh-CN" altLang="en-US" dirty="0"/>
          </a:p>
        </p:txBody>
      </p:sp>
      <p:sp>
        <p:nvSpPr>
          <p:cNvPr id="3" name="内容占位符 2"/>
          <p:cNvSpPr>
            <a:spLocks noGrp="1"/>
          </p:cNvSpPr>
          <p:nvPr>
            <p:ph idx="1"/>
          </p:nvPr>
        </p:nvSpPr>
        <p:spPr/>
        <p:txBody>
          <a:bodyPr/>
          <a:lstStyle/>
          <a:p>
            <a:r>
              <a:rPr lang="zh-CN" altLang="zh-CN" dirty="0"/>
              <a:t>（</a:t>
            </a:r>
            <a:r>
              <a:rPr lang="en-US" altLang="zh-CN" dirty="0"/>
              <a:t>1</a:t>
            </a:r>
            <a:r>
              <a:rPr lang="zh-CN" altLang="zh-CN" dirty="0"/>
              <a:t>）多感知性：计算机生成一个给人多种感官刺激的虚拟环境：视觉感知、听觉感知、力觉感知、触觉感知、运动感知、甚至包括味觉感知、嗅觉感知等。</a:t>
            </a:r>
          </a:p>
          <a:p>
            <a:r>
              <a:rPr lang="zh-CN" altLang="zh-CN" dirty="0"/>
              <a:t>（</a:t>
            </a:r>
            <a:r>
              <a:rPr lang="en-US" altLang="zh-CN" dirty="0"/>
              <a:t>2</a:t>
            </a:r>
            <a:r>
              <a:rPr lang="zh-CN" altLang="zh-CN" dirty="0"/>
              <a:t>）交互性：指人能以自然方式与虚拟世界进行交互操作，专用交互设备，如数据手套、跟踪器、触觉和力反馈装置。</a:t>
            </a:r>
          </a:p>
          <a:p>
            <a:r>
              <a:rPr lang="zh-CN" altLang="zh-CN" dirty="0"/>
              <a:t>（</a:t>
            </a:r>
            <a:r>
              <a:rPr lang="en-US" altLang="zh-CN" dirty="0"/>
              <a:t>3</a:t>
            </a:r>
            <a:r>
              <a:rPr lang="zh-CN" altLang="zh-CN" dirty="0"/>
              <a:t>）沉浸感：它是指虚拟现实系统对介入者的刺激在物理上和认知上符合人的已有经验，从而使介入者感到自己作为主角存在于模拟环境中的真实程度。</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E64C46F-A12B-4CDB-8851-EDAE387A0C3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662403007"/>
      </p:ext>
    </p:extLst>
  </p:cSld>
  <p:clrMapOvr>
    <a:masterClrMapping/>
  </p:clrMapOvr>
  <p:transition spd="med">
    <p:random/>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实现过程</a:t>
            </a:r>
            <a:endParaRPr lang="zh-CN" altLang="en-US" dirty="0"/>
          </a:p>
        </p:txBody>
      </p:sp>
      <p:sp>
        <p:nvSpPr>
          <p:cNvPr id="3" name="内容占位符 2"/>
          <p:cNvSpPr>
            <a:spLocks noGrp="1"/>
          </p:cNvSpPr>
          <p:nvPr>
            <p:ph idx="1"/>
          </p:nvPr>
        </p:nvSpPr>
        <p:spPr/>
        <p:txBody>
          <a:bodyPr/>
          <a:lstStyle/>
          <a:p>
            <a:r>
              <a:rPr lang="zh-CN" altLang="zh-CN" dirty="0"/>
              <a:t>虚拟现实是利用计算机技术生成逼真的、具备视、听、触、嗅、味等多种感知的虚拟环境。它借助于计算机生成一个三维空间，通过将用户置身于该环境中，借助轻便的多维输入输出设备</a:t>
            </a:r>
            <a:r>
              <a:rPr lang="en-US" altLang="zh-CN" dirty="0"/>
              <a:t>(</a:t>
            </a:r>
            <a:r>
              <a:rPr lang="zh-CN" altLang="zh-CN" dirty="0"/>
              <a:t>如跟踪器、头盔显示器、眼跟踪器、三维输入设备和传感器等</a:t>
            </a:r>
            <a:r>
              <a:rPr lang="en-US" altLang="zh-CN" dirty="0"/>
              <a:t>)</a:t>
            </a:r>
            <a:r>
              <a:rPr lang="zh-CN" altLang="zh-CN" dirty="0"/>
              <a:t>和高速图形计算机，并根据由此而产生的一种身临其境的感觉，去感知和研究客观世界的变化规律。</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E64C46F-A12B-4CDB-8851-EDAE387A0C3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272554452"/>
      </p:ext>
    </p:extLst>
  </p:cSld>
  <p:clrMapOvr>
    <a:masterClrMapping/>
  </p:clrMapOvr>
  <p:transition spd="med">
    <p:random/>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未来应用</a:t>
            </a:r>
            <a:endParaRPr lang="zh-CN" altLang="en-US" dirty="0"/>
          </a:p>
        </p:txBody>
      </p:sp>
      <p:sp>
        <p:nvSpPr>
          <p:cNvPr id="3" name="内容占位符 2"/>
          <p:cNvSpPr>
            <a:spLocks noGrp="1"/>
          </p:cNvSpPr>
          <p:nvPr>
            <p:ph idx="1"/>
          </p:nvPr>
        </p:nvSpPr>
        <p:spPr>
          <a:xfrm>
            <a:off x="450400" y="1340768"/>
            <a:ext cx="8001000" cy="4648200"/>
          </a:xfrm>
        </p:spPr>
        <p:txBody>
          <a:bodyPr/>
          <a:lstStyle/>
          <a:p>
            <a:r>
              <a:rPr lang="en-US" altLang="zh-CN" dirty="0"/>
              <a:t>VR</a:t>
            </a:r>
            <a:r>
              <a:rPr lang="zh-CN" altLang="zh-CN" dirty="0"/>
              <a:t>应用的九大领域：视频游戏、事件直播、视频娱乐、医疗保健、房地产、零售、教育、工程和军事。如图</a:t>
            </a:r>
            <a:r>
              <a:rPr lang="en-US" altLang="zh-CN" dirty="0"/>
              <a:t>7-4</a:t>
            </a:r>
            <a:r>
              <a:rPr lang="zh-CN" altLang="zh-CN" dirty="0"/>
              <a:t>所示。未来</a:t>
            </a:r>
            <a:r>
              <a:rPr lang="en-US" altLang="zh-CN" dirty="0"/>
              <a:t>VR</a:t>
            </a:r>
            <a:r>
              <a:rPr lang="zh-CN" altLang="zh-CN" dirty="0"/>
              <a:t>应用只会越来越广，新公司新的衍生技术也会不停的诞生，不仅国内国外也是如此，</a:t>
            </a:r>
            <a:r>
              <a:rPr lang="en-US" altLang="zh-CN" dirty="0"/>
              <a:t>VR</a:t>
            </a:r>
            <a:r>
              <a:rPr lang="zh-CN" altLang="zh-CN" dirty="0"/>
              <a:t>必然是潜力巨大的蓝海产业。</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E64C46F-A12B-4CDB-8851-EDAE387A0C3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4098"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429000"/>
            <a:ext cx="5113337" cy="246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4329132"/>
      </p:ext>
    </p:extLst>
  </p:cSld>
  <p:clrMapOvr>
    <a:masterClrMapping/>
  </p:clrMapOvr>
  <p:transition spd="med">
    <p:random/>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pic>
        <p:nvPicPr>
          <p:cNvPr id="24578" name="Picture 4" descr="ls06032337_24759"/>
          <p:cNvPicPr>
            <a:picLocks noGrp="1" noChangeAspect="1" noChangeArrowheads="1"/>
          </p:cNvPicPr>
          <p:nvPr>
            <p:ph type="title"/>
          </p:nvPr>
        </p:nvPicPr>
        <p:blipFill>
          <a:blip r:embed="rId5">
            <a:extLst>
              <a:ext uri="{28A0092B-C50C-407E-A947-70E740481C1C}">
                <a14:useLocalDpi xmlns:a14="http://schemas.microsoft.com/office/drawing/2010/main" val="0"/>
              </a:ext>
            </a:extLst>
          </a:blip>
          <a:srcRect/>
          <a:stretch>
            <a:fillRect/>
          </a:stretch>
        </p:blipFill>
        <p:spPr>
          <a:xfrm>
            <a:off x="601290" y="1089694"/>
            <a:ext cx="3322638" cy="4427537"/>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4579" name="Rectangle 3"/>
          <p:cNvSpPr>
            <a:spLocks noGrp="1" noChangeArrowheads="1"/>
          </p:cNvSpPr>
          <p:nvPr>
            <p:ph idx="1"/>
          </p:nvPr>
        </p:nvSpPr>
        <p:spPr>
          <a:xfrm>
            <a:off x="4284663" y="1557338"/>
            <a:ext cx="4319588" cy="5170488"/>
          </a:xfrm>
        </p:spPr>
        <p:txBody>
          <a:bodyPr vert="horz" wrap="square" lIns="91440" tIns="45720" rIns="91440" bIns="45720" numCol="1" anchor="t" anchorCtr="0" compatLnSpc="1"/>
          <a:lstStyle/>
          <a:p>
            <a:pPr marL="0" marR="0" lvl="0" indent="0" algn="ctr" defTabSz="914400" rtl="0" eaLnBrk="1" fontAlgn="base" latinLnBrk="0" hangingPunct="1">
              <a:lnSpc>
                <a:spcPct val="90000"/>
              </a:lnSpc>
              <a:spcBef>
                <a:spcPct val="0"/>
              </a:spcBef>
              <a:spcAft>
                <a:spcPct val="0"/>
              </a:spcAft>
              <a:buClr>
                <a:schemeClr val="accent1"/>
              </a:buClr>
              <a:buSzPct val="60000"/>
              <a:buFont typeface="Wingdings" panose="05000000000000000000" pitchFamily="2" charset="2"/>
              <a:buNone/>
              <a:defRPr/>
            </a:pPr>
            <a:r>
              <a:rPr kumimoji="1" lang="zh-CN" altLang="en-US" sz="3200" b="0" i="0" u="none" strike="noStrike" kern="1200" cap="none" spc="0" normalizeH="0" baseline="0" noProof="0" dirty="0" smtClean="0">
                <a:ln>
                  <a:noFill/>
                </a:ln>
                <a:solidFill>
                  <a:srgbClr val="000000"/>
                </a:solidFill>
                <a:effectLst/>
                <a:uLnTx/>
                <a:uFillTx/>
                <a:latin typeface="华文行楷" pitchFamily="2" charset="-122"/>
                <a:ea typeface="华文行楷" pitchFamily="2" charset="-122"/>
                <a:cs typeface="+mn-cs"/>
              </a:rPr>
              <a:t>石黑浩教授制造的</a:t>
            </a:r>
            <a:endParaRPr kumimoji="1" lang="en-US" altLang="en-US" sz="3200" b="0" i="0" u="none" strike="noStrike" kern="1200" cap="none" spc="0" normalizeH="0" baseline="0" noProof="0" dirty="0" smtClean="0">
              <a:ln>
                <a:noFill/>
              </a:ln>
              <a:solidFill>
                <a:srgbClr val="000000"/>
              </a:solidFill>
              <a:effectLst/>
              <a:uLnTx/>
              <a:uFillTx/>
              <a:latin typeface="华文行楷" pitchFamily="2" charset="-122"/>
              <a:ea typeface="华文行楷" pitchFamily="2" charset="-122"/>
              <a:cs typeface="+mn-cs"/>
            </a:endParaRPr>
          </a:p>
          <a:p>
            <a:pPr marL="0" marR="0" lvl="0" indent="0" algn="ctr" defTabSz="914400" rtl="0" eaLnBrk="1" fontAlgn="base" latinLnBrk="0" hangingPunct="1">
              <a:lnSpc>
                <a:spcPct val="90000"/>
              </a:lnSpc>
              <a:spcBef>
                <a:spcPct val="0"/>
              </a:spcBef>
              <a:spcAft>
                <a:spcPct val="0"/>
              </a:spcAft>
              <a:buClr>
                <a:schemeClr val="accent1"/>
              </a:buClr>
              <a:buSzPct val="60000"/>
              <a:buFont typeface="Wingdings" panose="05000000000000000000" pitchFamily="2" charset="2"/>
              <a:buNone/>
              <a:defRPr/>
            </a:pPr>
            <a:r>
              <a:rPr kumimoji="1" lang="zh-CN" altLang="en-US" sz="3200" b="0" i="0" u="none" strike="noStrike" kern="1200" cap="none" spc="0" normalizeH="0" baseline="0" noProof="0" dirty="0" smtClean="0">
                <a:ln>
                  <a:noFill/>
                </a:ln>
                <a:solidFill>
                  <a:srgbClr val="000000"/>
                </a:solidFill>
                <a:effectLst/>
                <a:uLnTx/>
                <a:uFillTx/>
                <a:latin typeface="华文行楷" pitchFamily="2" charset="-122"/>
                <a:ea typeface="华文行楷" pitchFamily="2" charset="-122"/>
                <a:cs typeface="+mn-cs"/>
              </a:rPr>
              <a:t>“</a:t>
            </a:r>
            <a:r>
              <a:rPr kumimoji="1" lang="en-US" altLang="zh-CN" sz="3200" b="0" i="0" u="none" strike="noStrike" kern="1200" cap="none" spc="0" normalizeH="0" baseline="0" noProof="0" dirty="0" smtClean="0">
                <a:ln>
                  <a:noFill/>
                </a:ln>
                <a:solidFill>
                  <a:srgbClr val="000000"/>
                </a:solidFill>
                <a:effectLst/>
                <a:uLnTx/>
                <a:uFillTx/>
                <a:latin typeface="华文行楷" pitchFamily="2" charset="-122"/>
                <a:ea typeface="华文行楷" pitchFamily="2" charset="-122"/>
                <a:cs typeface="+mn-cs"/>
              </a:rPr>
              <a:t>ReplieeR1”</a:t>
            </a:r>
          </a:p>
          <a:p>
            <a:pPr marL="0" marR="0" lvl="0" indent="0" algn="l" defTabSz="914400" rtl="0" eaLnBrk="1" fontAlgn="base" latinLnBrk="0" hangingPunct="1">
              <a:lnSpc>
                <a:spcPct val="90000"/>
              </a:lnSpc>
              <a:spcBef>
                <a:spcPct val="0"/>
              </a:spcBef>
              <a:spcAft>
                <a:spcPct val="0"/>
              </a:spcAft>
              <a:buClr>
                <a:schemeClr val="accent1"/>
              </a:buClr>
              <a:buSzPct val="60000"/>
              <a:buFont typeface="Wingdings" panose="05000000000000000000" pitchFamily="2" charset="2"/>
              <a:buNone/>
              <a:defRPr/>
            </a:pPr>
            <a:r>
              <a:rPr kumimoji="1" lang="en-US" altLang="zh-CN" sz="2400" b="0" i="0" u="none" strike="noStrike" kern="1200" cap="none" spc="0" normalizeH="0" baseline="0" noProof="0" dirty="0" smtClean="0">
                <a:ln>
                  <a:noFill/>
                </a:ln>
                <a:solidFill>
                  <a:srgbClr val="000000"/>
                </a:solidFill>
                <a:effectLst/>
                <a:uLnTx/>
                <a:uFillTx/>
                <a:latin typeface="+mn-ea"/>
                <a:ea typeface="+mn-ea"/>
                <a:cs typeface="+mn-cs"/>
              </a:rPr>
              <a:t>    </a:t>
            </a:r>
          </a:p>
          <a:p>
            <a:pPr marL="0" marR="0" lvl="0" indent="0" algn="l" defTabSz="914400" rtl="0" eaLnBrk="1" fontAlgn="base" latinLnBrk="0" hangingPunct="1">
              <a:lnSpc>
                <a:spcPct val="150000"/>
              </a:lnSpc>
              <a:spcBef>
                <a:spcPct val="0"/>
              </a:spcBef>
              <a:spcAft>
                <a:spcPct val="0"/>
              </a:spcAft>
              <a:buClr>
                <a:schemeClr val="accent1"/>
              </a:buClr>
              <a:buSzPct val="60000"/>
              <a:buFont typeface="Wingdings" panose="05000000000000000000" pitchFamily="2" charset="2"/>
              <a:buNone/>
              <a:defRPr/>
            </a:pPr>
            <a:r>
              <a:rPr kumimoji="1" lang="en-US" altLang="zh-CN" sz="2400" b="0" i="0" u="none" strike="noStrike" kern="1200" cap="none" spc="0" normalizeH="0" baseline="0" noProof="0" dirty="0">
                <a:ln>
                  <a:noFill/>
                </a:ln>
                <a:solidFill>
                  <a:srgbClr val="000000"/>
                </a:solidFill>
                <a:effectLst/>
                <a:uLnTx/>
                <a:uFillTx/>
                <a:latin typeface="+mj-ea"/>
                <a:ea typeface="+mj-ea"/>
                <a:cs typeface="+mn-cs"/>
              </a:rPr>
              <a:t> </a:t>
            </a:r>
            <a:r>
              <a:rPr kumimoji="1" lang="en-US" altLang="zh-CN" sz="2400" b="0" i="0" u="none" strike="noStrike" kern="1200" cap="none" spc="0" normalizeH="0" baseline="0" noProof="0" dirty="0" smtClean="0">
                <a:ln>
                  <a:noFill/>
                </a:ln>
                <a:solidFill>
                  <a:srgbClr val="000000"/>
                </a:solidFill>
                <a:effectLst/>
                <a:uLnTx/>
                <a:uFillTx/>
                <a:latin typeface="+mj-ea"/>
                <a:ea typeface="+mj-ea"/>
                <a:cs typeface="+mn-cs"/>
              </a:rPr>
              <a:t>       </a:t>
            </a:r>
            <a:r>
              <a:rPr kumimoji="1" lang="en-US" altLang="zh-CN" sz="2400" b="0" i="0" u="none" strike="noStrike" kern="1200" cap="none" spc="0" normalizeH="0" baseline="0" noProof="0" dirty="0" smtClean="0">
                <a:ln>
                  <a:noFill/>
                </a:ln>
                <a:solidFill>
                  <a:srgbClr val="4D4D4D"/>
                </a:solidFill>
                <a:effectLst/>
                <a:uLnTx/>
                <a:uFillTx/>
                <a:latin typeface="+mj-ea"/>
                <a:ea typeface="+mj-ea"/>
                <a:cs typeface="+mn-cs"/>
              </a:rPr>
              <a:t>——</a:t>
            </a:r>
            <a:r>
              <a:rPr kumimoji="1" lang="zh-CN" altLang="en-US" sz="2400" b="0" i="0" u="none" strike="noStrike" kern="1200" cap="none" spc="0" normalizeH="0" baseline="0" noProof="0" dirty="0" smtClean="0">
                <a:ln>
                  <a:noFill/>
                </a:ln>
                <a:solidFill>
                  <a:srgbClr val="4D4D4D"/>
                </a:solidFill>
                <a:effectLst/>
                <a:uLnTx/>
                <a:uFillTx/>
                <a:latin typeface="+mj-ea"/>
                <a:ea typeface="+mj-ea"/>
                <a:cs typeface="+mn-cs"/>
              </a:rPr>
              <a:t>模拟自己女儿的机器人，当时的技术不成熟，被他自己称为是“会动的僵尸”。儿童对于这个机器小姑娘的反应有些紧张。</a:t>
            </a:r>
          </a:p>
          <a:p>
            <a:pPr marL="0" marR="0" lvl="0" indent="0" algn="just" defTabSz="914400" rtl="0" eaLnBrk="1" fontAlgn="base" latinLnBrk="0" hangingPunct="1">
              <a:lnSpc>
                <a:spcPct val="90000"/>
              </a:lnSpc>
              <a:spcBef>
                <a:spcPts val="600"/>
              </a:spcBef>
              <a:spcAft>
                <a:spcPct val="0"/>
              </a:spcAft>
              <a:buClr>
                <a:schemeClr val="accent1"/>
              </a:buClr>
              <a:buSzPct val="60000"/>
              <a:buFont typeface="Wingdings" panose="05000000000000000000" pitchFamily="2" charset="2"/>
              <a:buNone/>
              <a:defRPr/>
            </a:pPr>
            <a:endParaRPr kumimoji="0" lang="zh-CN" altLang="en-US" sz="2400" b="0" i="0" u="none" strike="noStrike" kern="1200" cap="none" spc="0" normalizeH="0" baseline="0" noProof="0" dirty="0" smtClean="0">
              <a:ln>
                <a:noFill/>
              </a:ln>
              <a:solidFill>
                <a:schemeClr val="accent1"/>
              </a:solidFill>
              <a:effectLst/>
              <a:uLnTx/>
              <a:uFillTx/>
              <a:latin typeface="+mn-ea"/>
              <a:ea typeface="+mn-ea"/>
              <a:cs typeface="+mn-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pic>
        <p:nvPicPr>
          <p:cNvPr id="25602" name="Picture 2" descr="ls06032334_25250"/>
          <p:cNvPicPr>
            <a:picLocks noChangeAspect="1" noChangeArrowheads="1"/>
          </p:cNvPicPr>
          <p:nvPr/>
        </p:nvPicPr>
        <p:blipFill rotWithShape="1">
          <a:blip r:embed="rId5">
            <a:extLst>
              <a:ext uri="{28A0092B-C50C-407E-A947-70E740481C1C}">
                <a14:useLocalDpi xmlns:a14="http://schemas.microsoft.com/office/drawing/2010/main" val="0"/>
              </a:ext>
            </a:extLst>
          </a:blip>
          <a:srcRect t="-2357" b="35776"/>
          <a:stretch>
            <a:fillRect/>
          </a:stretch>
        </p:blipFill>
        <p:spPr bwMode="auto">
          <a:xfrm>
            <a:off x="683567" y="908720"/>
            <a:ext cx="4392488" cy="53285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25603" name="Text Box 3"/>
          <p:cNvSpPr txBox="1">
            <a:spLocks noChangeArrowheads="1"/>
          </p:cNvSpPr>
          <p:nvPr/>
        </p:nvSpPr>
        <p:spPr bwMode="auto">
          <a:xfrm>
            <a:off x="5867400" y="1844675"/>
            <a:ext cx="2160588"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Font typeface="Arial" panose="020B0604020202020204" pitchFamily="34" charset="0"/>
              <a:defRPr>
                <a:solidFill>
                  <a:schemeClr val="tx1"/>
                </a:solidFill>
                <a:latin typeface="长城粗隶书体"/>
                <a:ea typeface="楷体_GB2312"/>
                <a:cs typeface="楷体_GB2312"/>
              </a:defRPr>
            </a:lvl1pPr>
            <a:lvl2pPr marL="742950" indent="-285750" eaLnBrk="0" hangingPunct="0">
              <a:buFont typeface="Arial" panose="020B0604020202020204" pitchFamily="34" charset="0"/>
              <a:defRPr>
                <a:solidFill>
                  <a:schemeClr val="tx1"/>
                </a:solidFill>
                <a:latin typeface="长城粗隶书体"/>
                <a:ea typeface="楷体_GB2312"/>
                <a:cs typeface="楷体_GB2312"/>
              </a:defRPr>
            </a:lvl2pPr>
            <a:lvl3pPr marL="1143000" indent="-228600" eaLnBrk="0" hangingPunct="0">
              <a:buFont typeface="Arial" panose="020B0604020202020204" pitchFamily="34" charset="0"/>
              <a:defRPr>
                <a:solidFill>
                  <a:schemeClr val="tx1"/>
                </a:solidFill>
                <a:latin typeface="长城粗隶书体"/>
                <a:ea typeface="楷体_GB2312"/>
                <a:cs typeface="楷体_GB2312"/>
              </a:defRPr>
            </a:lvl3pPr>
            <a:lvl4pPr marL="1600200" indent="-228600" eaLnBrk="0" hangingPunct="0">
              <a:buFont typeface="Arial" panose="020B0604020202020204" pitchFamily="34" charset="0"/>
              <a:defRPr>
                <a:solidFill>
                  <a:schemeClr val="tx1"/>
                </a:solidFill>
                <a:latin typeface="长城粗隶书体"/>
                <a:ea typeface="楷体_GB2312"/>
                <a:cs typeface="楷体_GB2312"/>
              </a:defRPr>
            </a:lvl4pPr>
            <a:lvl5pPr marL="2057400" indent="-228600" eaLnBrk="0" hangingPunct="0">
              <a:buFont typeface="Arial" panose="020B0604020202020204" pitchFamily="34" charset="0"/>
              <a:defRPr>
                <a:solidFill>
                  <a:schemeClr val="tx1"/>
                </a:solidFill>
                <a:latin typeface="长城粗隶书体"/>
                <a:ea typeface="楷体_GB2312"/>
                <a:cs typeface="楷体_GB231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1" lang="zh-CN" altLang="en-US" sz="2400" b="0" i="0" u="none" strike="noStrike" kern="1200" cap="none" spc="0" normalizeH="0" baseline="0" noProof="0" dirty="0" smtClean="0">
                <a:ln>
                  <a:noFill/>
                </a:ln>
                <a:solidFill>
                  <a:srgbClr val="000000"/>
                </a:solidFill>
                <a:effectLst/>
                <a:uLnTx/>
                <a:uFillTx/>
                <a:latin typeface="+mj-ea"/>
                <a:ea typeface="+mj-ea"/>
                <a:cs typeface="楷体_GB2312"/>
              </a:rPr>
              <a:t>       从这张图片中，很难分辨出“她”是真人还是假人。 </a:t>
            </a:r>
            <a:endParaRPr kumimoji="1" lang="zh-CN" altLang="en-US" sz="2400" b="0" i="0" u="none" strike="noStrike" kern="1200" cap="none" spc="0" normalizeH="0" baseline="0" noProof="0" dirty="0" smtClean="0">
              <a:ln>
                <a:noFill/>
              </a:ln>
              <a:solidFill>
                <a:schemeClr val="tx1"/>
              </a:solidFill>
              <a:effectLst/>
              <a:uLnTx/>
              <a:uFillTx/>
              <a:latin typeface="+mj-ea"/>
              <a:ea typeface="+mj-ea"/>
              <a:cs typeface="楷体_GB2312"/>
            </a:endParaRPr>
          </a:p>
        </p:txBody>
      </p:sp>
      <p:sp>
        <p:nvSpPr>
          <p:cNvPr id="19459" name="标题 3"/>
          <p:cNvSpPr>
            <a:spLocks noGrp="1"/>
          </p:cNvSpPr>
          <p:nvPr>
            <p:ph type="title"/>
          </p:nvPr>
        </p:nvSpPr>
        <p:spPr>
          <a:ln/>
        </p:spPr>
        <p:txBody>
          <a:bodyPr wrap="square" lIns="91440" tIns="45720" rIns="91440" bIns="45720" anchor="b" anchorCtr="0"/>
          <a:lstStyle/>
          <a:p>
            <a:pPr eaLnBrk="1" hangingPunct="1"/>
            <a:endParaRPr lang="zh-CN" altLang="en-US" dirty="0"/>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20481" name="标题 3"/>
          <p:cNvSpPr>
            <a:spLocks noGrp="1"/>
          </p:cNvSpPr>
          <p:nvPr>
            <p:ph type="title"/>
          </p:nvPr>
        </p:nvSpPr>
        <p:spPr>
          <a:ln/>
        </p:spPr>
        <p:txBody>
          <a:bodyPr wrap="square" lIns="91440" tIns="45720" rIns="91440" bIns="45720" anchor="b" anchorCtr="0"/>
          <a:lstStyle/>
          <a:p>
            <a:pPr eaLnBrk="1" hangingPunct="1"/>
            <a:endParaRPr lang="zh-CN" altLang="en-US" dirty="0"/>
          </a:p>
        </p:txBody>
      </p:sp>
      <p:sp>
        <p:nvSpPr>
          <p:cNvPr id="20482" name="内容占位符 4"/>
          <p:cNvSpPr>
            <a:spLocks noGrp="1"/>
          </p:cNvSpPr>
          <p:nvPr>
            <p:ph idx="1"/>
          </p:nvPr>
        </p:nvSpPr>
        <p:spPr>
          <a:ln/>
        </p:spPr>
        <p:txBody>
          <a:bodyPr wrap="square" lIns="91440" tIns="45720" rIns="91440" bIns="45720" anchor="t" anchorCtr="0"/>
          <a:lstStyle/>
          <a:p>
            <a:pPr eaLnBrk="1" hangingPunct="1">
              <a:buSzPct val="60000"/>
            </a:pPr>
            <a:endParaRPr lang="zh-CN" altLang="en-US" kern="1200" dirty="0">
              <a:latin typeface="+mn-ea"/>
              <a:ea typeface="+mn-ea"/>
              <a:cs typeface="+mn-cs"/>
            </a:endParaRPr>
          </a:p>
        </p:txBody>
      </p:sp>
      <p:pic>
        <p:nvPicPr>
          <p:cNvPr id="26628" name="Picture 3" descr="机器美女“ReplieeQ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069" y="729332"/>
            <a:ext cx="7776864" cy="4715892"/>
          </a:xfrm>
          <a:prstGeom prst="roundRect">
            <a:avLst>
              <a:gd name="adj" fmla="val 16667"/>
            </a:avLst>
          </a:prstGeom>
          <a:ln w="9525">
            <a:solidFill>
              <a:srgbClr val="000000"/>
            </a:solidFill>
            <a:miter lim="800000"/>
            <a:headEnd/>
            <a:tailEnd/>
          </a:ln>
          <a:effectLst>
            <a:outerShdw blurRad="50800" dist="38100" dir="5400000" algn="t"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26629" name="Text Box 4"/>
          <p:cNvSpPr txBox="1">
            <a:spLocks noChangeArrowheads="1"/>
          </p:cNvSpPr>
          <p:nvPr/>
        </p:nvSpPr>
        <p:spPr bwMode="auto">
          <a:xfrm>
            <a:off x="430213" y="5661025"/>
            <a:ext cx="8245475"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Font typeface="Arial" panose="020B0604020202020204" pitchFamily="34" charset="0"/>
              <a:defRPr>
                <a:solidFill>
                  <a:schemeClr val="tx1"/>
                </a:solidFill>
                <a:latin typeface="长城粗隶书体"/>
                <a:ea typeface="楷体_GB2312"/>
                <a:cs typeface="楷体_GB2312"/>
              </a:defRPr>
            </a:lvl1pPr>
            <a:lvl2pPr marL="742950" indent="-285750" eaLnBrk="0" hangingPunct="0">
              <a:buFont typeface="Arial" panose="020B0604020202020204" pitchFamily="34" charset="0"/>
              <a:defRPr>
                <a:solidFill>
                  <a:schemeClr val="tx1"/>
                </a:solidFill>
                <a:latin typeface="长城粗隶书体"/>
                <a:ea typeface="楷体_GB2312"/>
                <a:cs typeface="楷体_GB2312"/>
              </a:defRPr>
            </a:lvl2pPr>
            <a:lvl3pPr marL="1143000" indent="-228600" eaLnBrk="0" hangingPunct="0">
              <a:buFont typeface="Arial" panose="020B0604020202020204" pitchFamily="34" charset="0"/>
              <a:defRPr>
                <a:solidFill>
                  <a:schemeClr val="tx1"/>
                </a:solidFill>
                <a:latin typeface="长城粗隶书体"/>
                <a:ea typeface="楷体_GB2312"/>
                <a:cs typeface="楷体_GB2312"/>
              </a:defRPr>
            </a:lvl3pPr>
            <a:lvl4pPr marL="1600200" indent="-228600" eaLnBrk="0" hangingPunct="0">
              <a:buFont typeface="Arial" panose="020B0604020202020204" pitchFamily="34" charset="0"/>
              <a:defRPr>
                <a:solidFill>
                  <a:schemeClr val="tx1"/>
                </a:solidFill>
                <a:latin typeface="长城粗隶书体"/>
                <a:ea typeface="楷体_GB2312"/>
                <a:cs typeface="楷体_GB2312"/>
              </a:defRPr>
            </a:lvl4pPr>
            <a:lvl5pPr marL="2057400" indent="-228600" eaLnBrk="0" hangingPunct="0">
              <a:buFont typeface="Arial" panose="020B0604020202020204" pitchFamily="34" charset="0"/>
              <a:defRPr>
                <a:solidFill>
                  <a:schemeClr val="tx1"/>
                </a:solidFill>
                <a:latin typeface="长城粗隶书体"/>
                <a:ea typeface="楷体_GB2312"/>
                <a:cs typeface="楷体_GB231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400" b="0" i="0" u="none" strike="noStrike" kern="1200" cap="none" spc="0" normalizeH="0" baseline="0" noProof="0" dirty="0" smtClean="0">
                <a:ln>
                  <a:noFill/>
                </a:ln>
                <a:solidFill>
                  <a:srgbClr val="000000"/>
                </a:solidFill>
                <a:effectLst/>
                <a:uLnTx/>
                <a:uFillTx/>
                <a:latin typeface="+mj-ea"/>
                <a:ea typeface="+mj-ea"/>
                <a:cs typeface="楷体_GB2312"/>
              </a:rPr>
              <a:t>       机器美女“</a:t>
            </a:r>
            <a:r>
              <a:rPr kumimoji="1" lang="en-US" altLang="zh-CN" sz="2400" b="0" i="0" u="none" strike="noStrike" kern="1200" cap="none" spc="0" normalizeH="0" baseline="0" noProof="0" dirty="0" smtClean="0">
                <a:ln>
                  <a:noFill/>
                </a:ln>
                <a:solidFill>
                  <a:srgbClr val="000000"/>
                </a:solidFill>
                <a:effectLst/>
                <a:uLnTx/>
                <a:uFillTx/>
                <a:latin typeface="+mj-ea"/>
                <a:ea typeface="+mj-ea"/>
                <a:cs typeface="楷体_GB2312"/>
              </a:rPr>
              <a:t>ReplieeQ2”</a:t>
            </a:r>
            <a:r>
              <a:rPr kumimoji="1" lang="zh-CN" altLang="en-US" sz="2400" b="0" i="0" u="none" strike="noStrike" kern="1200" cap="none" spc="0" normalizeH="0" baseline="0" noProof="0" dirty="0" smtClean="0">
                <a:ln>
                  <a:noFill/>
                </a:ln>
                <a:solidFill>
                  <a:srgbClr val="000000"/>
                </a:solidFill>
                <a:effectLst/>
                <a:uLnTx/>
                <a:uFillTx/>
                <a:latin typeface="+mj-ea"/>
                <a:ea typeface="+mj-ea"/>
                <a:cs typeface="楷体_GB2312"/>
              </a:rPr>
              <a:t>在实验室总的情景，左侧图片显示出“她”的内部构造。</a:t>
            </a:r>
            <a:endParaRPr kumimoji="1" lang="zh-CN" altLang="en-US" sz="2400" b="0" i="0" u="none" strike="noStrike" kern="1200" cap="none" spc="0" normalizeH="0" baseline="0" noProof="0" dirty="0" smtClean="0">
              <a:ln>
                <a:noFill/>
              </a:ln>
              <a:solidFill>
                <a:schemeClr val="tx1"/>
              </a:solidFill>
              <a:effectLst/>
              <a:uLnTx/>
              <a:uFillTx/>
              <a:latin typeface="+mj-ea"/>
              <a:ea typeface="+mj-ea"/>
              <a:cs typeface="楷体_GB2312"/>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pic>
        <p:nvPicPr>
          <p:cNvPr id="27650" name="Picture 2" descr="复制人一号"/>
          <p:cNvPicPr>
            <a:picLocks noChangeAspect="1" noChangeArrowheads="1"/>
          </p:cNvPicPr>
          <p:nvPr/>
        </p:nvPicPr>
        <p:blipFill>
          <a:blip r:embed="rId5"/>
          <a:srcRect/>
          <a:stretch>
            <a:fillRect/>
          </a:stretch>
        </p:blipFill>
        <p:spPr bwMode="auto">
          <a:xfrm>
            <a:off x="596900" y="692150"/>
            <a:ext cx="4335463" cy="5648325"/>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7651" name="Text Box 3"/>
          <p:cNvSpPr txBox="1">
            <a:spLocks noChangeArrowheads="1"/>
          </p:cNvSpPr>
          <p:nvPr/>
        </p:nvSpPr>
        <p:spPr bwMode="auto">
          <a:xfrm>
            <a:off x="5868144" y="1828799"/>
            <a:ext cx="2547216" cy="2862322"/>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2">
            <a:schemeClr val="accent4"/>
          </a:lnRef>
          <a:fillRef idx="1">
            <a:schemeClr val="lt1"/>
          </a:fillRef>
          <a:effectRef idx="0">
            <a:schemeClr val="accent4"/>
          </a:effectRef>
          <a:fontRef idx="minor">
            <a:schemeClr val="dk1"/>
          </a:fontRef>
        </p:style>
        <p:txBody>
          <a:bodyPr>
            <a:spAutoFit/>
          </a:bodyPr>
          <a:lstStyle>
            <a:lvl1pPr eaLnBrk="0" hangingPunct="0">
              <a:buFont typeface="Arial" panose="020B0604020202020204" pitchFamily="34" charset="0"/>
              <a:defRPr>
                <a:solidFill>
                  <a:schemeClr val="tx1"/>
                </a:solidFill>
                <a:latin typeface="长城粗隶书体"/>
                <a:ea typeface="楷体_GB2312"/>
                <a:cs typeface="楷体_GB2312"/>
              </a:defRPr>
            </a:lvl1pPr>
            <a:lvl2pPr marL="742950" indent="-285750" eaLnBrk="0" hangingPunct="0">
              <a:buFont typeface="Arial" panose="020B0604020202020204" pitchFamily="34" charset="0"/>
              <a:defRPr>
                <a:solidFill>
                  <a:schemeClr val="tx1"/>
                </a:solidFill>
                <a:latin typeface="长城粗隶书体"/>
                <a:ea typeface="楷体_GB2312"/>
                <a:cs typeface="楷体_GB2312"/>
              </a:defRPr>
            </a:lvl2pPr>
            <a:lvl3pPr marL="1143000" indent="-228600" eaLnBrk="0" hangingPunct="0">
              <a:buFont typeface="Arial" panose="020B0604020202020204" pitchFamily="34" charset="0"/>
              <a:defRPr>
                <a:solidFill>
                  <a:schemeClr val="tx1"/>
                </a:solidFill>
                <a:latin typeface="长城粗隶书体"/>
                <a:ea typeface="楷体_GB2312"/>
                <a:cs typeface="楷体_GB2312"/>
              </a:defRPr>
            </a:lvl3pPr>
            <a:lvl4pPr marL="1600200" indent="-228600" eaLnBrk="0" hangingPunct="0">
              <a:buFont typeface="Arial" panose="020B0604020202020204" pitchFamily="34" charset="0"/>
              <a:defRPr>
                <a:solidFill>
                  <a:schemeClr val="tx1"/>
                </a:solidFill>
                <a:latin typeface="长城粗隶书体"/>
                <a:ea typeface="楷体_GB2312"/>
                <a:cs typeface="楷体_GB2312"/>
              </a:defRPr>
            </a:lvl4pPr>
            <a:lvl5pPr marL="2057400" indent="-228600" eaLnBrk="0" hangingPunct="0">
              <a:buFont typeface="Arial" panose="020B0604020202020204" pitchFamily="34" charset="0"/>
              <a:defRPr>
                <a:solidFill>
                  <a:schemeClr val="tx1"/>
                </a:solidFill>
                <a:latin typeface="长城粗隶书体"/>
                <a:ea typeface="楷体_GB2312"/>
                <a:cs typeface="楷体_GB231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长城粗隶书体"/>
                <a:ea typeface="楷体_GB2312"/>
                <a:cs typeface="楷体_GB231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1" lang="zh-CN" altLang="en-US" sz="2400" b="0" i="0" u="none" strike="noStrike" kern="1200" cap="none" spc="0" normalizeH="0" baseline="0" noProof="0" dirty="0" smtClean="0">
                <a:ln>
                  <a:solidFill>
                    <a:schemeClr val="bg1"/>
                  </a:solidFill>
                </a:ln>
                <a:solidFill>
                  <a:srgbClr val="000000"/>
                </a:solidFill>
                <a:effectLst/>
                <a:uLnTx/>
                <a:uFillTx/>
                <a:latin typeface="+mj-ea"/>
                <a:ea typeface="+mj-ea"/>
                <a:cs typeface="楷体_GB2312"/>
              </a:rPr>
              <a:t>       即便近距离观察这个机器美女，还是难以看出“她”与真人的区别。</a:t>
            </a:r>
            <a:endParaRPr kumimoji="1" lang="zh-CN" altLang="en-US" sz="2400" b="0" i="0" u="none" strike="noStrike" kern="1200" cap="none" spc="0" normalizeH="0" baseline="0" noProof="0" dirty="0" smtClean="0">
              <a:ln>
                <a:solidFill>
                  <a:schemeClr val="bg1"/>
                </a:solidFill>
              </a:ln>
              <a:solidFill>
                <a:schemeClr val="tx1"/>
              </a:solidFill>
              <a:effectLst/>
              <a:uLnTx/>
              <a:uFillTx/>
              <a:latin typeface="+mj-ea"/>
              <a:ea typeface="+mj-ea"/>
              <a:cs typeface="楷体_GB2312"/>
            </a:endParaRPr>
          </a:p>
        </p:txBody>
      </p:sp>
      <p:sp>
        <p:nvSpPr>
          <p:cNvPr id="21507" name="标题 3"/>
          <p:cNvSpPr>
            <a:spLocks noGrp="1"/>
          </p:cNvSpPr>
          <p:nvPr>
            <p:ph type="title"/>
          </p:nvPr>
        </p:nvSpPr>
        <p:spPr>
          <a:ln/>
        </p:spPr>
        <p:txBody>
          <a:bodyPr wrap="square" lIns="91440" tIns="45720" rIns="91440" bIns="45720" anchor="b" anchorCtr="0"/>
          <a:lstStyle/>
          <a:p>
            <a:pPr eaLnBrk="1" hangingPunct="1"/>
            <a:endParaRPr lang="zh-CN" altLang="en-US" dirty="0"/>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22529" name="标题 3"/>
          <p:cNvSpPr>
            <a:spLocks noGrp="1"/>
          </p:cNvSpPr>
          <p:nvPr>
            <p:ph type="title"/>
          </p:nvPr>
        </p:nvSpPr>
        <p:spPr>
          <a:ln/>
        </p:spPr>
        <p:txBody>
          <a:bodyPr wrap="square" lIns="91440" tIns="45720" rIns="91440" bIns="45720" anchor="b" anchorCtr="0"/>
          <a:lstStyle/>
          <a:p>
            <a:pPr eaLnBrk="1" hangingPunct="1"/>
            <a:endParaRPr lang="zh-CN" altLang="en-US" dirty="0"/>
          </a:p>
        </p:txBody>
      </p:sp>
      <p:sp>
        <p:nvSpPr>
          <p:cNvPr id="22530" name="内容占位符 4"/>
          <p:cNvSpPr>
            <a:spLocks noGrp="1"/>
          </p:cNvSpPr>
          <p:nvPr>
            <p:ph idx="1"/>
          </p:nvPr>
        </p:nvSpPr>
        <p:spPr>
          <a:ln/>
        </p:spPr>
        <p:txBody>
          <a:bodyPr wrap="square" lIns="91440" tIns="45720" rIns="91440" bIns="45720" anchor="t" anchorCtr="0"/>
          <a:lstStyle/>
          <a:p>
            <a:pPr eaLnBrk="1" hangingPunct="1">
              <a:buSzPct val="60000"/>
            </a:pPr>
            <a:endParaRPr lang="zh-CN" altLang="en-US" kern="1200" dirty="0">
              <a:latin typeface="+mn-ea"/>
              <a:ea typeface="+mn-ea"/>
              <a:cs typeface="+mn-cs"/>
            </a:endParaRPr>
          </a:p>
        </p:txBody>
      </p:sp>
      <p:pic>
        <p:nvPicPr>
          <p:cNvPr id="28676" name="Picture 3" descr="ls06032338_869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2010" y="764704"/>
            <a:ext cx="7537050" cy="475252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2532" name="Text Box 4"/>
          <p:cNvSpPr txBox="1"/>
          <p:nvPr/>
        </p:nvSpPr>
        <p:spPr>
          <a:xfrm>
            <a:off x="1236663" y="5661025"/>
            <a:ext cx="7007225" cy="831850"/>
          </a:xfrm>
          <a:prstGeom prst="rect">
            <a:avLst/>
          </a:prstGeom>
          <a:noFill/>
          <a:ln w="9525">
            <a:noFill/>
          </a:ln>
        </p:spPr>
        <p:txBody>
          <a:bodyPr anchor="t" anchorCtr="0">
            <a:spAutoFit/>
          </a:bodyPr>
          <a:lstStyle/>
          <a:p>
            <a:r>
              <a:rPr lang="zh-CN" altLang="en-US" sz="2400" dirty="0">
                <a:solidFill>
                  <a:srgbClr val="000000"/>
                </a:solidFill>
                <a:latin typeface="华文行楷" pitchFamily="2" charset="-122"/>
                <a:ea typeface="华文行楷" pitchFamily="2" charset="-122"/>
              </a:rPr>
              <a:t>       日本可可洛公司和先进传媒公司制造的另一个机器美女</a:t>
            </a:r>
            <a:r>
              <a:rPr lang="en-US" altLang="zh-CN" sz="2400" dirty="0">
                <a:solidFill>
                  <a:srgbClr val="000000"/>
                </a:solidFill>
                <a:latin typeface="华文行楷" pitchFamily="2" charset="-122"/>
                <a:ea typeface="华文行楷" pitchFamily="2" charset="-122"/>
              </a:rPr>
              <a:t>———“Actroid”</a:t>
            </a:r>
            <a:r>
              <a:rPr lang="zh-CN" altLang="en-US" sz="2400" dirty="0">
                <a:solidFill>
                  <a:srgbClr val="000000"/>
                </a:solidFill>
                <a:latin typeface="华文行楷" pitchFamily="2" charset="-122"/>
                <a:ea typeface="华文行楷" pitchFamily="2" charset="-122"/>
              </a:rPr>
              <a:t>。 </a:t>
            </a:r>
            <a:endParaRPr lang="zh-CN" altLang="en-US" sz="2400" dirty="0">
              <a:latin typeface="华文行楷" pitchFamily="2" charset="-122"/>
              <a:ea typeface="华文行楷" pitchFamily="2" charset="-122"/>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tile tx="0" ty="0" sx="100000" sy="100000" flip="none" algn="tl"/>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9750" y="1568450"/>
            <a:ext cx="8291513" cy="4956175"/>
          </a:xfrm>
        </p:spPr>
        <p:txBody>
          <a:bodyPr vert="horz" wrap="square" lIns="91440" tIns="45720" rIns="91440" bIns="45720" numCol="1" rtlCol="0" anchor="b" anchorCtr="0" compatLnSpc="1">
            <a:normAutofit fontScale="90000"/>
          </a:bodyPr>
          <a:lstStyle/>
          <a:p>
            <a:pPr marL="0" marR="0" lvl="0" indent="0" algn="l" defTabSz="914400" rtl="0" eaLnBrk="1" fontAlgn="auto" latinLnBrk="0" hangingPunct="1">
              <a:lnSpc>
                <a:spcPct val="150000"/>
              </a:lnSpc>
              <a:spcBef>
                <a:spcPct val="0"/>
              </a:spcBef>
              <a:spcAft>
                <a:spcPts val="0"/>
              </a:spcAft>
              <a:buClrTx/>
              <a:buSzTx/>
              <a:buFontTx/>
              <a:buNone/>
              <a:defRPr/>
            </a:pP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      世界首富比尔</a:t>
            </a:r>
            <a:r>
              <a:rPr kumimoji="1" lang="en-US" altLang="zh-CN"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盖茨在西雅图华盛顿湖附近的豪宅造价</a:t>
            </a:r>
            <a:r>
              <a:rPr kumimoji="1" lang="en-US" altLang="zh-CN"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7500</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万美元</a:t>
            </a:r>
            <a:r>
              <a:rPr kumimoji="1" lang="en-US" altLang="zh-CN"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占地大约</a:t>
            </a:r>
            <a:r>
              <a:rPr kumimoji="1" lang="en-US" altLang="zh-CN"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6.6</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万平方英尺。 是智能化的典范，随处可见高科技的影子。整个建筑根据不同的功能分为</a:t>
            </a:r>
            <a:r>
              <a:rPr kumimoji="1" lang="en-US" altLang="zh-CN"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12</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个区，通道出口处都装有机关：来访者通过出口，就会产生其个人信息，包括他的指纹等，这些信息会被作为来访资料储存到电脑中。 </a:t>
            </a:r>
            <a:b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b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　　每个来宾必须佩戴专门的胸针，别小看它，如果没了它，访客就会被系统确认为入侵者，电脑就会通过网络报警。所以，聪明的小偷绝不会光顾这个代表顶尖科技的房屋。 </a:t>
            </a:r>
            <a:b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b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　　如此强大的功能，但你却看不见屋内有任何电缆，因为长达</a:t>
            </a:r>
            <a:r>
              <a:rPr kumimoji="1" lang="en-US" altLang="zh-CN"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53</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公里长的电缆全部被埋在地板下方。而地板也不仅是起装饰作用，它是一个巨大的传感器：当有人走进房间时，地板会根据阳光的强度，来调节房间内的灯光亮度以及空气温度、湿度。 </a:t>
            </a:r>
            <a:b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b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　</a:t>
            </a:r>
          </a:p>
        </p:txBody>
      </p:sp>
      <p:sp>
        <p:nvSpPr>
          <p:cNvPr id="23554" name="Rectangle 2"/>
          <p:cNvSpPr txBox="1"/>
          <p:nvPr/>
        </p:nvSpPr>
        <p:spPr>
          <a:xfrm>
            <a:off x="1176338" y="704850"/>
            <a:ext cx="8291512" cy="708025"/>
          </a:xfrm>
          <a:prstGeom prst="rect">
            <a:avLst/>
          </a:prstGeom>
          <a:noFill/>
          <a:ln w="9525">
            <a:noFill/>
          </a:ln>
        </p:spPr>
        <p:txBody>
          <a:bodyPr anchor="b" anchorCtr="0"/>
          <a:lstStyle/>
          <a:p>
            <a:pPr>
              <a:lnSpc>
                <a:spcPct val="90000"/>
              </a:lnSpc>
            </a:pPr>
            <a:r>
              <a:rPr lang="zh-CN" altLang="en-US" sz="3200" b="1" dirty="0">
                <a:solidFill>
                  <a:schemeClr val="accent1"/>
                </a:solidFill>
                <a:latin typeface="微软雅黑" panose="020B0503020204020204" pitchFamily="34" charset="-122"/>
                <a:ea typeface="微软雅黑" panose="020B0503020204020204" pitchFamily="34" charset="-122"/>
              </a:rPr>
              <a:t>阅读材料</a:t>
            </a:r>
            <a:endParaRPr lang="en-US" altLang="zh-CN" sz="3200" b="1" dirty="0">
              <a:solidFill>
                <a:schemeClr val="accent1"/>
              </a:solidFill>
              <a:latin typeface="微软雅黑" panose="020B0503020204020204" pitchFamily="34" charset="-122"/>
              <a:ea typeface="微软雅黑" panose="020B0503020204020204" pitchFamily="34" charset="-122"/>
            </a:endParaRPr>
          </a:p>
        </p:txBody>
      </p:sp>
      <p:sp>
        <p:nvSpPr>
          <p:cNvPr id="5" name="MH_Others_2"/>
          <p:cNvSpPr/>
          <p:nvPr>
            <p:custDataLst>
              <p:tags r:id="rId2"/>
            </p:custDataLst>
          </p:nvPr>
        </p:nvSpPr>
        <p:spPr>
          <a:xfrm>
            <a:off x="107950" y="908050"/>
            <a:ext cx="1008063" cy="474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华文细黑" pitchFamily="2" charset="-122"/>
              <a:ea typeface="华文细黑" pitchFamily="2" charset="-122"/>
              <a:cs typeface="+mn-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4"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39552" y="732335"/>
            <a:ext cx="8291513" cy="708025"/>
          </a:xfrm>
        </p:spPr>
        <p:txBody>
          <a:bodyPr vert="horz" wrap="square" lIns="91440" tIns="45720" rIns="91440" bIns="45720" numCol="1" rtlCol="0" anchor="b" anchorCtr="0" compatLnSpc="1">
            <a:noAutofit/>
          </a:bodyPr>
          <a:lstStyle/>
          <a:p>
            <a:pPr marL="0" marR="0" lvl="0" indent="0" algn="l" defTabSz="914400" rtl="0" eaLnBrk="1" fontAlgn="auto" latinLnBrk="0" hangingPunct="1">
              <a:lnSpc>
                <a:spcPct val="90000"/>
              </a:lnSpc>
              <a:spcBef>
                <a:spcPct val="0"/>
              </a:spcBef>
              <a:spcAft>
                <a:spcPts val="0"/>
              </a:spcAft>
              <a:buClrTx/>
              <a:buSzTx/>
              <a:buFontTx/>
              <a:buNone/>
              <a:defRPr/>
            </a:pPr>
            <a:r>
              <a:rPr lang="en-US" altLang="zh-CN" dirty="0">
                <a:latin typeface="楷体_GB2312"/>
                <a:ea typeface="楷体_GB2312"/>
              </a:rPr>
              <a:t>7.1</a:t>
            </a:r>
            <a:r>
              <a:rPr lang="zh-CN" altLang="en-US" dirty="0">
                <a:latin typeface="楷体_GB2312"/>
                <a:ea typeface="楷体_GB2312"/>
              </a:rPr>
              <a:t>信息技术的概述</a:t>
            </a:r>
            <a:br>
              <a:rPr lang="zh-CN" altLang="en-US" dirty="0">
                <a:latin typeface="楷体_GB2312"/>
                <a:ea typeface="楷体_GB2312"/>
              </a:rPr>
            </a:br>
            <a:endParaRPr lang="en-US" altLang="zh-CN" dirty="0">
              <a:latin typeface="楷体_GB2312"/>
              <a:ea typeface="楷体_GB2312"/>
            </a:endParaRPr>
          </a:p>
        </p:txBody>
      </p:sp>
      <p:sp>
        <p:nvSpPr>
          <p:cNvPr id="5" name="MH_Number_1">
            <a:hlinkClick r:id="rId14" action="ppaction://hlinksldjump"/>
          </p:cNvPr>
          <p:cNvSpPr/>
          <p:nvPr>
            <p:custDataLst>
              <p:tags r:id="rId2"/>
            </p:custDataLst>
          </p:nvPr>
        </p:nvSpPr>
        <p:spPr>
          <a:xfrm>
            <a:off x="4006850" y="2673350"/>
            <a:ext cx="323850" cy="323850"/>
          </a:xfrm>
          <a:prstGeom prst="rect">
            <a:avLst/>
          </a:prstGeom>
          <a:solidFill>
            <a:schemeClr val="accent1"/>
          </a:solidFill>
          <a:ln>
            <a:noFill/>
          </a:ln>
          <a:effectLst>
            <a:outerShdw blurRad="25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rgbClr val="FFFFFF"/>
                </a:solidFill>
                <a:effectLst/>
                <a:uLnTx/>
                <a:uFillTx/>
                <a:latin typeface="+mn-lt"/>
                <a:ea typeface="方正姚体" pitchFamily="2" charset="-122"/>
                <a:cs typeface="+mn-cs"/>
              </a:rPr>
              <a:t>1</a:t>
            </a:r>
            <a:endParaRPr kumimoji="0" lang="zh-CN" altLang="en-US" sz="1800" b="0" i="0" u="none" strike="noStrike" kern="1200" cap="none" spc="0" normalizeH="0" baseline="0" noProof="0" dirty="0">
              <a:ln>
                <a:noFill/>
              </a:ln>
              <a:solidFill>
                <a:srgbClr val="FFFFFF"/>
              </a:solidFill>
              <a:effectLst/>
              <a:uLnTx/>
              <a:uFillTx/>
              <a:latin typeface="+mn-lt"/>
              <a:ea typeface="方正姚体" pitchFamily="2" charset="-122"/>
              <a:cs typeface="+mn-cs"/>
            </a:endParaRPr>
          </a:p>
        </p:txBody>
      </p:sp>
      <p:sp>
        <p:nvSpPr>
          <p:cNvPr id="6" name="MH_Number_2"/>
          <p:cNvSpPr/>
          <p:nvPr>
            <p:custDataLst>
              <p:tags r:id="rId3"/>
            </p:custDataLst>
          </p:nvPr>
        </p:nvSpPr>
        <p:spPr>
          <a:xfrm>
            <a:off x="4006850" y="4041775"/>
            <a:ext cx="323850" cy="323850"/>
          </a:xfrm>
          <a:prstGeom prst="rect">
            <a:avLst/>
          </a:prstGeom>
          <a:solidFill>
            <a:schemeClr val="accent1"/>
          </a:solidFill>
          <a:ln>
            <a:noFill/>
          </a:ln>
          <a:effectLst>
            <a:outerShdw blurRad="25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rgbClr val="FFFFFF"/>
                </a:solidFill>
                <a:effectLst/>
                <a:uLnTx/>
                <a:uFillTx/>
                <a:latin typeface="+mn-lt"/>
                <a:ea typeface="方正姚体" pitchFamily="2" charset="-122"/>
                <a:cs typeface="+mn-cs"/>
              </a:rPr>
              <a:t>2</a:t>
            </a:r>
            <a:endParaRPr kumimoji="0" lang="zh-CN" altLang="en-US" sz="1800" b="0" i="0" u="none" strike="noStrike" kern="1200" cap="none" spc="0" normalizeH="0" baseline="0" noProof="0" dirty="0">
              <a:ln>
                <a:noFill/>
              </a:ln>
              <a:solidFill>
                <a:srgbClr val="FFFFFF"/>
              </a:solidFill>
              <a:effectLst/>
              <a:uLnTx/>
              <a:uFillTx/>
              <a:latin typeface="+mn-lt"/>
              <a:ea typeface="方正姚体" pitchFamily="2" charset="-122"/>
              <a:cs typeface="+mn-cs"/>
            </a:endParaRPr>
          </a:p>
        </p:txBody>
      </p:sp>
      <p:sp>
        <p:nvSpPr>
          <p:cNvPr id="7" name="MH_Entry_1">
            <a:hlinkClick r:id="rId14" action="ppaction://hlinksldjump"/>
          </p:cNvPr>
          <p:cNvSpPr/>
          <p:nvPr>
            <p:custDataLst>
              <p:tags r:id="rId4"/>
            </p:custDataLst>
          </p:nvPr>
        </p:nvSpPr>
        <p:spPr>
          <a:xfrm>
            <a:off x="4460875" y="2559050"/>
            <a:ext cx="3463925" cy="43815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华文行楷" pitchFamily="2" charset="-122"/>
                <a:ea typeface="华文行楷" pitchFamily="2" charset="-122"/>
                <a:cs typeface="+mn-cs"/>
              </a:rPr>
              <a:t>什么</a:t>
            </a:r>
            <a:r>
              <a:rPr kumimoji="0" lang="zh-CN" altLang="en-US" sz="2400" b="0" i="0" u="none" strike="noStrike" kern="1200" cap="none" spc="0" normalizeH="0" baseline="0" noProof="0" dirty="0">
                <a:ln>
                  <a:noFill/>
                </a:ln>
                <a:solidFill>
                  <a:schemeClr val="tx1"/>
                </a:solidFill>
                <a:effectLst/>
                <a:uLnTx/>
                <a:uFillTx/>
                <a:latin typeface="华文行楷" pitchFamily="2" charset="-122"/>
                <a:ea typeface="华文行楷" pitchFamily="2" charset="-122"/>
                <a:cs typeface="+mn-cs"/>
              </a:rPr>
              <a:t>是信息技术</a:t>
            </a:r>
          </a:p>
        </p:txBody>
      </p:sp>
      <p:sp>
        <p:nvSpPr>
          <p:cNvPr id="8" name="MH_Entry_2"/>
          <p:cNvSpPr/>
          <p:nvPr>
            <p:custDataLst>
              <p:tags r:id="rId5"/>
            </p:custDataLst>
          </p:nvPr>
        </p:nvSpPr>
        <p:spPr>
          <a:xfrm>
            <a:off x="4460875" y="3927475"/>
            <a:ext cx="3463925" cy="43815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华文行楷" pitchFamily="2" charset="-122"/>
                <a:ea typeface="华文行楷" pitchFamily="2" charset="-122"/>
                <a:cs typeface="+mn-cs"/>
              </a:rPr>
              <a:t>信息技术的发展</a:t>
            </a:r>
          </a:p>
        </p:txBody>
      </p:sp>
      <p:sp>
        <p:nvSpPr>
          <p:cNvPr id="9" name="MH_Others_1"/>
          <p:cNvSpPr/>
          <p:nvPr>
            <p:custDataLst>
              <p:tags r:id="rId6"/>
            </p:custDataLst>
          </p:nvPr>
        </p:nvSpPr>
        <p:spPr>
          <a:xfrm>
            <a:off x="1281113" y="2695575"/>
            <a:ext cx="738188" cy="3228975"/>
          </a:xfrm>
          <a:prstGeom prst="rect">
            <a:avLst/>
          </a:prstGeom>
        </p:spPr>
        <p:txBody>
          <a:bodyPr vert="eaVert"/>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0" i="0" u="none" strike="noStrike" kern="1200" cap="none" spc="500" normalizeH="0" baseline="0" noProof="0" dirty="0">
                <a:ln>
                  <a:noFill/>
                </a:ln>
                <a:solidFill>
                  <a:schemeClr val="accent1">
                    <a:lumMod val="60000"/>
                    <a:lumOff val="40000"/>
                  </a:schemeClr>
                </a:solidFill>
                <a:effectLst/>
                <a:uLnTx/>
                <a:uFillTx/>
                <a:latin typeface="华文细黑" pitchFamily="2" charset="-122"/>
                <a:ea typeface="华文细黑" pitchFamily="2" charset="-122"/>
                <a:cs typeface="楷体_GB2312"/>
              </a:rPr>
              <a:t>ONTENTS</a:t>
            </a:r>
            <a:endParaRPr kumimoji="0" lang="zh-CN" altLang="en-US" sz="3600" b="0" i="0" u="none" strike="noStrike" kern="1200" cap="none" spc="500" normalizeH="0" baseline="0" noProof="0" dirty="0">
              <a:ln>
                <a:noFill/>
              </a:ln>
              <a:solidFill>
                <a:schemeClr val="accent1">
                  <a:lumMod val="60000"/>
                  <a:lumOff val="40000"/>
                </a:schemeClr>
              </a:solidFill>
              <a:effectLst/>
              <a:uLnTx/>
              <a:uFillTx/>
              <a:latin typeface="华文细黑" pitchFamily="2" charset="-122"/>
              <a:ea typeface="华文细黑" pitchFamily="2" charset="-122"/>
              <a:cs typeface="楷体_GB2312"/>
            </a:endParaRPr>
          </a:p>
        </p:txBody>
      </p:sp>
      <p:cxnSp>
        <p:nvCxnSpPr>
          <p:cNvPr id="10" name="MH_Others_2"/>
          <p:cNvCxnSpPr/>
          <p:nvPr>
            <p:custDataLst>
              <p:tags r:id="rId7"/>
            </p:custDataLst>
          </p:nvPr>
        </p:nvCxnSpPr>
        <p:spPr>
          <a:xfrm>
            <a:off x="2949575" y="1773238"/>
            <a:ext cx="0" cy="424815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MH_Others_3"/>
          <p:cNvSpPr txBox="1"/>
          <p:nvPr>
            <p:custDataLst>
              <p:tags r:id="rId8"/>
            </p:custDataLst>
          </p:nvPr>
        </p:nvSpPr>
        <p:spPr>
          <a:xfrm rot="5400000">
            <a:off x="1536852" y="1646706"/>
            <a:ext cx="921923" cy="1175085"/>
          </a:xfrm>
          <a:prstGeom prst="rect">
            <a:avLst/>
          </a:prstGeom>
          <a:noFill/>
        </p:spPr>
        <p:txBody>
          <a:bodyPr vert="eaVert" numCol="1" anchor="ctr">
            <a:prstTxWarp prst="textPlain">
              <a:avLst/>
            </a:prstTxWarp>
          </a:bodyPr>
          <a:lstStyle/>
          <a:p>
            <a:pPr marR="0" defTabSz="914400">
              <a:buClrTx/>
              <a:buSzTx/>
              <a:buFontTx/>
              <a:buNone/>
              <a:defRPr/>
            </a:pPr>
            <a:r>
              <a:rPr kumimoji="0" lang="en-US" altLang="zh-CN" sz="8800" b="1" kern="1200" cap="none" spc="0" normalizeH="0" baseline="0" noProof="0" dirty="0">
                <a:solidFill>
                  <a:schemeClr val="accent1">
                    <a:lumMod val="75000"/>
                  </a:schemeClr>
                </a:solidFill>
                <a:latin typeface="Arial" panose="020B0604020202020204" pitchFamily="34" charset="0"/>
                <a:ea typeface="Arial Unicode MS" pitchFamily="34" charset="-122"/>
                <a:cs typeface="Arial" panose="020B0604020202020204" pitchFamily="34" charset="0"/>
              </a:rPr>
              <a:t>C</a:t>
            </a:r>
            <a:endParaRPr kumimoji="0" lang="zh-CN" altLang="en-US" sz="4400" b="1" kern="1200" cap="none" spc="0" normalizeH="0" baseline="0" noProof="0" dirty="0">
              <a:solidFill>
                <a:schemeClr val="accent1">
                  <a:lumMod val="75000"/>
                </a:schemeClr>
              </a:solidFill>
              <a:latin typeface="Arial" panose="020B0604020202020204" pitchFamily="34" charset="0"/>
              <a:ea typeface="Arial Unicode MS" pitchFamily="34" charset="-122"/>
              <a:cs typeface="Arial" panose="020B0604020202020204" pitchFamily="34" charset="0"/>
            </a:endParaRPr>
          </a:p>
        </p:txBody>
      </p:sp>
      <p:sp>
        <p:nvSpPr>
          <p:cNvPr id="14345" name="MH_Others_4"/>
          <p:cNvSpPr txBox="1"/>
          <p:nvPr>
            <p:custDataLst>
              <p:tags r:id="rId9"/>
            </p:custDataLst>
          </p:nvPr>
        </p:nvSpPr>
        <p:spPr>
          <a:xfrm>
            <a:off x="2078038" y="2924175"/>
            <a:ext cx="508000" cy="2809875"/>
          </a:xfrm>
          <a:prstGeom prst="rect">
            <a:avLst/>
          </a:prstGeom>
          <a:noFill/>
          <a:ln w="9525">
            <a:noFill/>
          </a:ln>
        </p:spPr>
        <p:txBody>
          <a:bodyPr anchor="ctr" anchorCtr="0"/>
          <a:lstStyle/>
          <a:p>
            <a:pPr>
              <a:lnSpc>
                <a:spcPct val="110000"/>
              </a:lnSpc>
              <a:spcBef>
                <a:spcPts val="600"/>
              </a:spcBef>
              <a:buClr>
                <a:srgbClr val="507AAE"/>
              </a:buClr>
              <a:buSzPct val="60000"/>
            </a:pPr>
            <a:r>
              <a:rPr lang="zh-CN" altLang="en-US" sz="4000" b="1" dirty="0">
                <a:solidFill>
                  <a:srgbClr val="507AAE"/>
                </a:solidFill>
                <a:latin typeface="幼圆" pitchFamily="49" charset="-122"/>
                <a:ea typeface="幼圆" pitchFamily="49" charset="-122"/>
              </a:rPr>
              <a:t>重点知识</a:t>
            </a:r>
            <a:endParaRPr lang="en-US" altLang="zh-CN" sz="4000" b="1" dirty="0">
              <a:solidFill>
                <a:srgbClr val="507AAE"/>
              </a:solidFill>
              <a:latin typeface="幼圆" pitchFamily="49" charset="-122"/>
              <a:ea typeface="幼圆" pitchFamily="49" charset="-122"/>
            </a:endParaRPr>
          </a:p>
        </p:txBody>
      </p:sp>
      <p:cxnSp>
        <p:nvCxnSpPr>
          <p:cNvPr id="13" name="MH_Others_5"/>
          <p:cNvCxnSpPr/>
          <p:nvPr>
            <p:custDataLst>
              <p:tags r:id="rId10"/>
            </p:custDataLst>
          </p:nvPr>
        </p:nvCxnSpPr>
        <p:spPr>
          <a:xfrm>
            <a:off x="3038475" y="1773238"/>
            <a:ext cx="0" cy="424815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spd="med">
    <p:random/>
    <p:sndAc>
      <p:stSnd>
        <p:snd r:embed="rId1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19100" y="1557338"/>
            <a:ext cx="8291513" cy="4751388"/>
          </a:xfrm>
        </p:spPr>
        <p:txBody>
          <a:bodyPr vert="horz" wrap="square" lIns="91440" tIns="45720" rIns="91440" bIns="45720" numCol="1" rtlCol="0" anchor="b" anchorCtr="0" compatLnSpc="1">
            <a:normAutofit fontScale="90000"/>
          </a:bodyPr>
          <a:lstStyle/>
          <a:p>
            <a:pPr marL="0" marR="0" lvl="0" indent="0" algn="l" defTabSz="914400" rtl="0" eaLnBrk="1" fontAlgn="auto" latinLnBrk="0" hangingPunct="1">
              <a:lnSpc>
                <a:spcPct val="150000"/>
              </a:lnSpc>
              <a:spcBef>
                <a:spcPct val="0"/>
              </a:spcBef>
              <a:spcAft>
                <a:spcPts val="0"/>
              </a:spcAft>
              <a:buClrTx/>
              <a:buSzTx/>
              <a:buFontTx/>
              <a:buNone/>
              <a:defRPr/>
            </a:pPr>
            <a:r>
              <a:rPr kumimoji="1" lang="zh-CN" altLang="en-US" sz="2000" b="1" i="0" u="none" strike="noStrike" kern="1200" cap="none" spc="0" normalizeH="0" baseline="0" noProof="0" dirty="0" smtClean="0">
                <a:ln>
                  <a:noFill/>
                </a:ln>
                <a:solidFill>
                  <a:schemeClr val="tx1"/>
                </a:solidFill>
                <a:effectLst/>
                <a:uLnTx/>
                <a:uFillTx/>
                <a:latin typeface="+mj-ea"/>
                <a:ea typeface="+mj-ea"/>
                <a:cs typeface="+mj-cs"/>
              </a:rPr>
              <a:t>　   </a:t>
            </a:r>
            <a:r>
              <a:rPr kumimoji="1" lang="zh-CN" altLang="en-US" sz="2000" b="1" i="0" u="none" strike="noStrike" kern="1200" cap="none" spc="0" normalizeH="0" baseline="0" noProof="0" dirty="0" smtClean="0">
                <a:ln>
                  <a:noFill/>
                </a:ln>
                <a:solidFill>
                  <a:schemeClr val="accent1">
                    <a:lumMod val="60000"/>
                    <a:lumOff val="40000"/>
                  </a:schemeClr>
                </a:solidFill>
                <a:effectLst/>
                <a:uLnTx/>
                <a:uFillTx/>
                <a:latin typeface="+mj-ea"/>
                <a:ea typeface="+mj-ea"/>
                <a:cs typeface="+mj-cs"/>
              </a:rPr>
              <a:t>盖</a:t>
            </a: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茨的豪宅智能化程度最高的部分首推会议室，这个房间可随时高速接入互联网，</a:t>
            </a:r>
            <a:r>
              <a:rPr kumimoji="1" lang="en-US" altLang="zh-CN"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24</a:t>
            </a: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小时为盖茨提供一切他需要的信息。盖茨可以随时召开网络视频会议，与幕僚商议微软大事。同时，这个房间内的计算机还可以通过遍布整个建筑物内的传感器，自动记录整座住宅的动静。 </a:t>
            </a:r>
            <a:b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b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　　进入会客大厅，最醒目的是墙壁上</a:t>
            </a:r>
            <a:r>
              <a:rPr kumimoji="1" lang="en-US" altLang="zh-CN"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40</a:t>
            </a: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平方英寸的背股式电视，这里大到足够举行一场</a:t>
            </a:r>
            <a:r>
              <a:rPr kumimoji="1" lang="en-US" altLang="zh-CN"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150</a:t>
            </a: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人的鸡尾酒会。盖茨的商业级厨房可为</a:t>
            </a:r>
            <a:r>
              <a:rPr kumimoji="1" lang="en-US" altLang="zh-CN"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100</a:t>
            </a: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多人提供饮食服务。当然，也有一个可容纳</a:t>
            </a:r>
            <a:r>
              <a:rPr kumimoji="1" lang="en-US" altLang="zh-CN"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24</a:t>
            </a:r>
            <a: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t>人的专用餐厅来享受壁炉晚餐。盖茨在回家的途中，就可以通过智能住宅系统遥探家中的一切，包括让浴池的水自动调温、嘱咐厨房的工作人员准备晚饭等等。智能豪宅里惟一带有传统意味的事物是一棵百年老树，住宅里的传感器竟然能根据老树的需水情况，实现及时、全自动浇灌！ </a:t>
            </a:r>
            <a:br>
              <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rPr>
            </a:br>
            <a:endParaRPr kumimoji="1" lang="zh-CN" altLang="en-US" sz="2000" b="1" i="0" u="none" strike="noStrike" kern="1200" cap="none" spc="0" normalizeH="0" baseline="0" noProof="0" dirty="0">
              <a:ln>
                <a:noFill/>
              </a:ln>
              <a:solidFill>
                <a:schemeClr val="accent1">
                  <a:lumMod val="60000"/>
                  <a:lumOff val="40000"/>
                </a:schemeClr>
              </a:solidFill>
              <a:effectLst/>
              <a:uLnTx/>
              <a:uFillTx/>
              <a:latin typeface="+mj-ea"/>
              <a:ea typeface="+mj-ea"/>
              <a:cs typeface="+mj-cs"/>
            </a:endParaRPr>
          </a:p>
        </p:txBody>
      </p:sp>
      <p:sp>
        <p:nvSpPr>
          <p:cNvPr id="24578" name="Rectangle 2"/>
          <p:cNvSpPr txBox="1"/>
          <p:nvPr/>
        </p:nvSpPr>
        <p:spPr>
          <a:xfrm>
            <a:off x="1176338" y="704850"/>
            <a:ext cx="8291512" cy="708025"/>
          </a:xfrm>
          <a:prstGeom prst="rect">
            <a:avLst/>
          </a:prstGeom>
          <a:noFill/>
          <a:ln w="9525">
            <a:noFill/>
          </a:ln>
        </p:spPr>
        <p:txBody>
          <a:bodyPr anchor="b" anchorCtr="0"/>
          <a:lstStyle/>
          <a:p>
            <a:pPr>
              <a:lnSpc>
                <a:spcPct val="90000"/>
              </a:lnSpc>
            </a:pPr>
            <a:r>
              <a:rPr lang="zh-CN" altLang="en-US" sz="3200" b="1" dirty="0">
                <a:solidFill>
                  <a:schemeClr val="accent1"/>
                </a:solidFill>
                <a:latin typeface="微软雅黑" panose="020B0503020204020204" pitchFamily="34" charset="-122"/>
                <a:ea typeface="微软雅黑" panose="020B0503020204020204" pitchFamily="34" charset="-122"/>
              </a:rPr>
              <a:t>阅读材料</a:t>
            </a:r>
            <a:endParaRPr lang="en-US" altLang="zh-CN" sz="3200" b="1" dirty="0">
              <a:solidFill>
                <a:schemeClr val="accent1"/>
              </a:solidFill>
              <a:latin typeface="微软雅黑" panose="020B0503020204020204" pitchFamily="34" charset="-122"/>
              <a:ea typeface="微软雅黑" panose="020B0503020204020204" pitchFamily="34" charset="-122"/>
            </a:endParaRPr>
          </a:p>
        </p:txBody>
      </p:sp>
      <p:sp>
        <p:nvSpPr>
          <p:cNvPr id="5" name="MH_Others_2"/>
          <p:cNvSpPr/>
          <p:nvPr>
            <p:custDataLst>
              <p:tags r:id="rId2"/>
            </p:custDataLst>
          </p:nvPr>
        </p:nvSpPr>
        <p:spPr>
          <a:xfrm>
            <a:off x="107950" y="908050"/>
            <a:ext cx="1008063" cy="474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华文细黑" pitchFamily="2" charset="-122"/>
              <a:ea typeface="华文细黑" pitchFamily="2" charset="-122"/>
              <a:cs typeface="+mn-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4" name="chimes.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4" name="文本框 2"/>
          <p:cNvSpPr txBox="1"/>
          <p:nvPr/>
        </p:nvSpPr>
        <p:spPr>
          <a:xfrm>
            <a:off x="250825" y="582613"/>
            <a:ext cx="4464050" cy="1060450"/>
          </a:xfrm>
          <a:prstGeom prst="rect">
            <a:avLst/>
          </a:prstGeom>
          <a:noFill/>
        </p:spPr>
        <p:txBody>
          <a:bodyPr anchor="ctr"/>
          <a:lstStyle/>
          <a:p>
            <a:pPr marR="0" defTabSz="914400" fontAlgn="auto">
              <a:spcBef>
                <a:spcPts val="0"/>
              </a:spcBef>
              <a:spcAft>
                <a:spcPts val="0"/>
              </a:spcAft>
              <a:buClrTx/>
              <a:buSzTx/>
              <a:buFontTx/>
              <a:buNone/>
              <a:defRPr/>
            </a:pPr>
            <a:r>
              <a:rPr kumimoji="0" lang="en-US" altLang="zh-CN" sz="8000" kern="1200" cap="none" spc="400" normalizeH="0" baseline="0" noProof="0" dirty="0">
                <a:solidFill>
                  <a:schemeClr val="accent1"/>
                </a:solidFill>
                <a:latin typeface="Broadway" pitchFamily="82" charset="0"/>
                <a:ea typeface="华文中宋" pitchFamily="2" charset="-122"/>
                <a:cs typeface="楷体_GB2312"/>
              </a:rPr>
              <a:t>C</a:t>
            </a:r>
            <a:endParaRPr kumimoji="0" lang="zh-CN" altLang="en-US" sz="4400" kern="1200" cap="none" spc="400" normalizeH="0" baseline="0" noProof="0" dirty="0">
              <a:solidFill>
                <a:schemeClr val="tx1">
                  <a:lumMod val="20000"/>
                  <a:lumOff val="80000"/>
                </a:schemeClr>
              </a:solidFill>
              <a:latin typeface="Broadway" pitchFamily="82" charset="0"/>
              <a:ea typeface="华文中宋" pitchFamily="2" charset="-122"/>
              <a:cs typeface="楷体_GB2312"/>
            </a:endParaRPr>
          </a:p>
        </p:txBody>
      </p:sp>
      <p:sp>
        <p:nvSpPr>
          <p:cNvPr id="25602" name="Rectangle 2"/>
          <p:cNvSpPr txBox="1"/>
          <p:nvPr/>
        </p:nvSpPr>
        <p:spPr>
          <a:xfrm>
            <a:off x="900113" y="704850"/>
            <a:ext cx="4618037" cy="708025"/>
          </a:xfrm>
          <a:prstGeom prst="rect">
            <a:avLst/>
          </a:prstGeom>
          <a:noFill/>
          <a:ln w="9525">
            <a:noFill/>
          </a:ln>
        </p:spPr>
        <p:txBody>
          <a:bodyPr anchor="b" anchorCtr="0"/>
          <a:lstStyle/>
          <a:p>
            <a:pPr>
              <a:lnSpc>
                <a:spcPct val="90000"/>
              </a:lnSpc>
            </a:pPr>
            <a:r>
              <a:rPr lang="zh-CN" altLang="en-US" sz="3200" b="1" dirty="0">
                <a:solidFill>
                  <a:schemeClr val="accent1"/>
                </a:solidFill>
                <a:latin typeface="楷体_GB2312"/>
                <a:ea typeface="楷体_GB2312"/>
              </a:rPr>
              <a:t>信息技术的发展趋势</a:t>
            </a:r>
          </a:p>
        </p:txBody>
      </p:sp>
      <p:sp>
        <p:nvSpPr>
          <p:cNvPr id="7" name="任意多边形 6"/>
          <p:cNvSpPr/>
          <p:nvPr/>
        </p:nvSpPr>
        <p:spPr>
          <a:xfrm>
            <a:off x="2490788" y="2017713"/>
            <a:ext cx="3954463"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华文隶书" pitchFamily="2" charset="-122"/>
                <a:ea typeface="华文隶书" pitchFamily="2" charset="-122"/>
                <a:cs typeface="楷体_GB2312"/>
              </a:rPr>
              <a:t>      多  元  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8" name="椭圆 7"/>
          <p:cNvSpPr/>
          <p:nvPr/>
        </p:nvSpPr>
        <p:spPr>
          <a:xfrm>
            <a:off x="2139950" y="2060575"/>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1</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9" name="任意多边形 8"/>
          <p:cNvSpPr/>
          <p:nvPr/>
        </p:nvSpPr>
        <p:spPr>
          <a:xfrm>
            <a:off x="2490788" y="2767013"/>
            <a:ext cx="3954463"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lt1"/>
                </a:solidFill>
                <a:effectLst/>
                <a:uLnTx/>
                <a:uFillTx/>
                <a:latin typeface="华文隶书" pitchFamily="2" charset="-122"/>
                <a:ea typeface="华文隶书" pitchFamily="2" charset="-122"/>
                <a:cs typeface="+mn-cs"/>
              </a:rPr>
              <a:t>      网  络  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10" name="椭圆 9"/>
          <p:cNvSpPr/>
          <p:nvPr/>
        </p:nvSpPr>
        <p:spPr>
          <a:xfrm>
            <a:off x="2139950" y="2809875"/>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2</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11" name="任意多边形 10"/>
          <p:cNvSpPr/>
          <p:nvPr/>
        </p:nvSpPr>
        <p:spPr>
          <a:xfrm>
            <a:off x="2490788" y="3516313"/>
            <a:ext cx="3954463" cy="558800"/>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lt1"/>
                </a:solidFill>
                <a:effectLst/>
                <a:uLnTx/>
                <a:uFillTx/>
                <a:latin typeface="华文隶书" pitchFamily="2" charset="-122"/>
                <a:ea typeface="华文隶书" pitchFamily="2" charset="-122"/>
                <a:cs typeface="+mn-cs"/>
              </a:rPr>
              <a:t>      多  媒  体  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12" name="椭圆 11"/>
          <p:cNvSpPr/>
          <p:nvPr/>
        </p:nvSpPr>
        <p:spPr>
          <a:xfrm>
            <a:off x="2139950" y="3560763"/>
            <a:ext cx="487363" cy="4889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3</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13" name="任意多边形 12"/>
          <p:cNvSpPr/>
          <p:nvPr/>
        </p:nvSpPr>
        <p:spPr>
          <a:xfrm>
            <a:off x="2490788" y="4268788"/>
            <a:ext cx="3954463"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lt1"/>
                </a:solidFill>
                <a:effectLst/>
                <a:uLnTx/>
                <a:uFillTx/>
                <a:latin typeface="华文隶书" pitchFamily="2" charset="-122"/>
                <a:ea typeface="华文隶书" pitchFamily="2" charset="-122"/>
                <a:cs typeface="+mn-cs"/>
              </a:rPr>
              <a:t>      智  能  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14" name="椭圆 13"/>
          <p:cNvSpPr/>
          <p:nvPr/>
        </p:nvSpPr>
        <p:spPr>
          <a:xfrm>
            <a:off x="2139950" y="4311650"/>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4</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15" name="任意多边形 14"/>
          <p:cNvSpPr/>
          <p:nvPr/>
        </p:nvSpPr>
        <p:spPr>
          <a:xfrm>
            <a:off x="2490788" y="5018088"/>
            <a:ext cx="3954463"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lt1"/>
                </a:solidFill>
                <a:effectLst/>
                <a:uLnTx/>
                <a:uFillTx/>
                <a:latin typeface="华文隶书" pitchFamily="2" charset="-122"/>
                <a:ea typeface="华文隶书" pitchFamily="2" charset="-122"/>
                <a:cs typeface="+mn-cs"/>
              </a:rPr>
              <a:t>       虚  拟  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16" name="椭圆 15"/>
          <p:cNvSpPr/>
          <p:nvPr/>
        </p:nvSpPr>
        <p:spPr>
          <a:xfrm>
            <a:off x="2139950" y="5060950"/>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5</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1268413"/>
            <a:ext cx="8291513" cy="4752975"/>
          </a:xfrm>
        </p:spPr>
        <p:txBody>
          <a:bodyPr vert="horz" wrap="square" lIns="91440" tIns="45720" rIns="91440" bIns="45720" numCol="1" rtlCol="0" anchor="b" anchorCtr="0" compatLnSpc="1">
            <a:normAutofit/>
          </a:bodyPr>
          <a:lstStyle/>
          <a:p>
            <a:pPr marL="0" marR="0" lvl="0" indent="0" algn="l" defTabSz="914400" rtl="0" eaLnBrk="1" fontAlgn="auto" latinLnBrk="0" hangingPunct="1">
              <a:lnSpc>
                <a:spcPct val="150000"/>
              </a:lnSpc>
              <a:spcBef>
                <a:spcPct val="0"/>
              </a:spcBef>
              <a:spcAft>
                <a:spcPts val="0"/>
              </a:spcAft>
              <a:buClrTx/>
              <a:buSzTx/>
              <a:buFontTx/>
              <a:buNone/>
              <a:defRPr/>
            </a:pPr>
            <a:r>
              <a:rPr kumimoji="0" lang="zh-CN" altLang="en-US" sz="2000" b="1" i="0" u="none" strike="noStrike" kern="1200" cap="none" spc="0" normalizeH="0" baseline="0" noProof="0" dirty="0" smtClean="0">
                <a:ln>
                  <a:noFill/>
                </a:ln>
                <a:solidFill>
                  <a:schemeClr val="accent1"/>
                </a:solidFill>
                <a:effectLst/>
                <a:uLnTx/>
                <a:uFillTx/>
                <a:latin typeface="+mj-ea"/>
                <a:ea typeface="+mj-ea"/>
                <a:cs typeface="+mj-cs"/>
              </a:rPr>
              <a:t> </a:t>
            </a:r>
            <a:r>
              <a:rPr kumimoji="0" lang="en-US" altLang="zh-CN" sz="2000" b="1" i="0" u="none" strike="noStrike" kern="1200" cap="none" spc="0" normalizeH="0" baseline="0" noProof="0" dirty="0" smtClean="0">
                <a:ln>
                  <a:noFill/>
                </a:ln>
                <a:solidFill>
                  <a:schemeClr val="accent1"/>
                </a:solidFill>
                <a:effectLst/>
                <a:uLnTx/>
                <a:uFillTx/>
                <a:latin typeface="+mj-ea"/>
                <a:ea typeface="+mj-ea"/>
                <a:cs typeface="+mj-cs"/>
              </a:rPr>
              <a:t>1</a:t>
            </a:r>
            <a:r>
              <a:rPr kumimoji="0" lang="zh-CN" altLang="en-US" sz="2000" b="1" i="0" u="none" strike="noStrike" kern="1200" cap="none" spc="0" normalizeH="0" baseline="0" noProof="0" dirty="0" smtClean="0">
                <a:ln>
                  <a:noFill/>
                </a:ln>
                <a:solidFill>
                  <a:schemeClr val="accent1"/>
                </a:solidFill>
                <a:effectLst/>
                <a:uLnTx/>
                <a:uFillTx/>
                <a:latin typeface="+mj-ea"/>
                <a:ea typeface="+mj-ea"/>
                <a:cs typeface="+mj-cs"/>
              </a:rPr>
              <a:t>、</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现代信息技术是借助以</a:t>
            </a:r>
            <a:r>
              <a:rPr kumimoji="0" lang="zh-CN" altLang="en-US" sz="2000" b="1" i="0" u="none" strike="noStrike" kern="1200" cap="none" spc="0" normalizeH="0" baseline="0" noProof="0" dirty="0">
                <a:ln>
                  <a:noFill/>
                </a:ln>
                <a:solidFill>
                  <a:schemeClr val="accent4">
                    <a:lumMod val="25000"/>
                  </a:schemeClr>
                </a:solidFill>
                <a:effectLst/>
                <a:uLnTx/>
                <a:uFillTx/>
                <a:latin typeface="华文隶书" pitchFamily="2" charset="-122"/>
                <a:ea typeface="华文隶书" pitchFamily="2" charset="-122"/>
                <a:cs typeface="+mj-cs"/>
              </a:rPr>
              <a:t>微电子学为基础</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的</a:t>
            </a:r>
            <a:r>
              <a:rPr kumimoji="0" lang="zh-CN" altLang="en-US" sz="2000" b="1" i="0" u="none" strike="noStrike" kern="1200" cap="none" spc="0" normalizeH="0" baseline="0" noProof="0" dirty="0">
                <a:ln>
                  <a:noFill/>
                </a:ln>
                <a:solidFill>
                  <a:schemeClr val="accent4">
                    <a:lumMod val="25000"/>
                  </a:schemeClr>
                </a:solidFill>
                <a:effectLst/>
                <a:uLnTx/>
                <a:uFillTx/>
                <a:latin typeface="华文隶书" pitchFamily="2" charset="-122"/>
                <a:ea typeface="华文隶书" pitchFamily="2" charset="-122"/>
                <a:cs typeface="+mj-cs"/>
              </a:rPr>
              <a:t>计算机技术</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和</a:t>
            </a:r>
            <a:r>
              <a:rPr kumimoji="0" lang="zh-CN" altLang="en-US" sz="2000" b="1" i="0" u="none" strike="noStrike" kern="1200" cap="none" spc="0" normalizeH="0" baseline="0" noProof="0" dirty="0">
                <a:ln>
                  <a:noFill/>
                </a:ln>
                <a:solidFill>
                  <a:schemeClr val="accent4">
                    <a:lumMod val="25000"/>
                  </a:schemeClr>
                </a:solidFill>
                <a:effectLst/>
                <a:uLnTx/>
                <a:uFillTx/>
                <a:latin typeface="华文隶书" pitchFamily="2" charset="-122"/>
                <a:ea typeface="华文隶书" pitchFamily="2" charset="-122"/>
                <a:cs typeface="+mj-cs"/>
              </a:rPr>
              <a:t>电信技术</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的结合而形成的手段，对声音的、图像的、文字的、数字的和各种传感信号的信息进行</a:t>
            </a:r>
            <a:r>
              <a:rPr kumimoji="0" lang="zh-CN" altLang="en-US" sz="2000" b="1" i="0" u="none" strike="noStrike" kern="1200" cap="none" spc="0" normalizeH="0" baseline="0" noProof="0" dirty="0">
                <a:ln>
                  <a:noFill/>
                </a:ln>
                <a:solidFill>
                  <a:schemeClr val="accent4">
                    <a:lumMod val="25000"/>
                  </a:schemeClr>
                </a:solidFill>
                <a:effectLst/>
                <a:uLnTx/>
                <a:uFillTx/>
                <a:latin typeface="华文隶书" pitchFamily="2" charset="-122"/>
                <a:ea typeface="华文隶书" pitchFamily="2" charset="-122"/>
                <a:cs typeface="+mj-cs"/>
              </a:rPr>
              <a:t>获取、加工、处理、储存、传播和使用</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的能动技术。它的核心是信息学。</a:t>
            </a:r>
            <a:r>
              <a:rPr kumimoji="0" lang="en-US" altLang="zh-CN"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
            </a:r>
            <a:br>
              <a:rPr kumimoji="0" lang="en-US" altLang="zh-CN"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br>
            <a:r>
              <a:rPr kumimoji="0" lang="en-US" altLang="zh-CN"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
            </a:r>
            <a:br>
              <a:rPr kumimoji="0" lang="en-US" altLang="zh-CN"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br>
            <a:r>
              <a:rPr kumimoji="0" lang="en-US" altLang="zh-CN"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2</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现代信息技术包括</a:t>
            </a:r>
            <a:r>
              <a:rPr kumimoji="0" lang="en-US" altLang="zh-CN"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ERP</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a:t>
            </a:r>
            <a:r>
              <a:rPr kumimoji="0" lang="en-US" altLang="zh-CN"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GPS</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a:t>
            </a:r>
            <a:r>
              <a:rPr kumimoji="0" lang="en-US" altLang="zh-CN"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RFID</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等，可以</a:t>
            </a:r>
            <a:r>
              <a:rPr kumimoji="0" lang="zh-CN" altLang="en-US" sz="2000" b="1" i="0" u="none" strike="noStrike" kern="1200" cap="none" spc="0" normalizeH="0" baseline="0" noProof="0" dirty="0" smtClean="0">
                <a:ln>
                  <a:noFill/>
                </a:ln>
                <a:solidFill>
                  <a:schemeClr val="accent1"/>
                </a:solidFill>
                <a:effectLst/>
                <a:uLnTx/>
                <a:uFillTx/>
                <a:latin typeface="楷体_GB2312" pitchFamily="49" charset="-122"/>
                <a:ea typeface="楷体_GB2312" pitchFamily="49" charset="-122"/>
                <a:cs typeface="+mj-cs"/>
              </a:rPr>
              <a:t>从</a:t>
            </a:r>
            <a:r>
              <a:rPr kumimoji="0" lang="en-US" altLang="zh-CN"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ERP</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知识与应用、</a:t>
            </a:r>
            <a:r>
              <a:rPr kumimoji="0" lang="en-US" altLang="zh-CN"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GPS</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知识与应用、</a:t>
            </a:r>
            <a:r>
              <a:rPr kumimoji="0" lang="en-US" altLang="zh-CN"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EDI</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知识与应用中了解和学习。现代信息技术是一个内容十分广泛的技术群，它包括</a:t>
            </a:r>
            <a:r>
              <a:rPr kumimoji="0" lang="zh-CN" altLang="en-US" sz="2000" b="1" i="0" u="none" strike="noStrike" kern="1200" cap="none" spc="0" normalizeH="0" baseline="0" noProof="0" dirty="0">
                <a:ln>
                  <a:noFill/>
                </a:ln>
                <a:solidFill>
                  <a:schemeClr val="accent4">
                    <a:lumMod val="25000"/>
                  </a:schemeClr>
                </a:solidFill>
                <a:effectLst/>
                <a:uLnTx/>
                <a:uFillTx/>
                <a:latin typeface="华文隶书" pitchFamily="2" charset="-122"/>
                <a:ea typeface="华文隶书" pitchFamily="2" charset="-122"/>
                <a:cs typeface="+mj-cs"/>
              </a:rPr>
              <a:t>微电子技术、光电子技术、通信技术、网络技术、感测技术、控制技术、显示技术</a:t>
            </a:r>
            <a:r>
              <a:rPr kumimoji="0" lang="zh-CN" altLang="en-US" sz="2000" b="1" i="0" u="none" strike="noStrike" kern="1200" cap="none" spc="0" normalizeH="0" baseline="0" noProof="0" dirty="0">
                <a:ln>
                  <a:noFill/>
                </a:ln>
                <a:solidFill>
                  <a:schemeClr val="accent1"/>
                </a:solidFill>
                <a:effectLst/>
                <a:uLnTx/>
                <a:uFillTx/>
                <a:latin typeface="楷体_GB2312" pitchFamily="49" charset="-122"/>
                <a:ea typeface="楷体_GB2312" pitchFamily="49" charset="-122"/>
                <a:cs typeface="+mj-cs"/>
              </a:rPr>
              <a:t>等。</a:t>
            </a:r>
          </a:p>
        </p:txBody>
      </p:sp>
      <p:sp>
        <p:nvSpPr>
          <p:cNvPr id="4" name="文本框 2"/>
          <p:cNvSpPr txBox="1"/>
          <p:nvPr/>
        </p:nvSpPr>
        <p:spPr>
          <a:xfrm>
            <a:off x="250825" y="582613"/>
            <a:ext cx="4464050" cy="1060450"/>
          </a:xfrm>
          <a:prstGeom prst="rect">
            <a:avLst/>
          </a:prstGeom>
          <a:noFill/>
        </p:spPr>
        <p:txBody>
          <a:bodyPr anchor="ctr"/>
          <a:lstStyle/>
          <a:p>
            <a:pPr marR="0" defTabSz="914400" fontAlgn="auto">
              <a:spcBef>
                <a:spcPts val="0"/>
              </a:spcBef>
              <a:spcAft>
                <a:spcPts val="0"/>
              </a:spcAft>
              <a:buClrTx/>
              <a:buSzTx/>
              <a:buFontTx/>
              <a:buNone/>
              <a:defRPr/>
            </a:pPr>
            <a:r>
              <a:rPr kumimoji="0" lang="en-US" altLang="zh-CN" sz="8000" kern="1200" cap="none" spc="400" normalizeH="0" baseline="0" noProof="0" dirty="0">
                <a:solidFill>
                  <a:schemeClr val="accent1"/>
                </a:solidFill>
                <a:latin typeface="Broadway" pitchFamily="82" charset="0"/>
                <a:ea typeface="华文中宋" pitchFamily="2" charset="-122"/>
                <a:cs typeface="楷体_GB2312"/>
              </a:rPr>
              <a:t>C</a:t>
            </a:r>
            <a:endParaRPr kumimoji="0" lang="zh-CN" altLang="en-US" sz="4400" kern="1200" cap="none" spc="400" normalizeH="0" baseline="0" noProof="0" dirty="0">
              <a:solidFill>
                <a:schemeClr val="tx1">
                  <a:lumMod val="20000"/>
                  <a:lumOff val="80000"/>
                </a:schemeClr>
              </a:solidFill>
              <a:latin typeface="Broadway" pitchFamily="82" charset="0"/>
              <a:ea typeface="华文中宋" pitchFamily="2" charset="-122"/>
              <a:cs typeface="楷体_GB2312"/>
            </a:endParaRPr>
          </a:p>
        </p:txBody>
      </p:sp>
      <p:sp>
        <p:nvSpPr>
          <p:cNvPr id="26627" name="Rectangle 2"/>
          <p:cNvSpPr txBox="1"/>
          <p:nvPr/>
        </p:nvSpPr>
        <p:spPr>
          <a:xfrm>
            <a:off x="900113" y="704850"/>
            <a:ext cx="4618037" cy="708025"/>
          </a:xfrm>
          <a:prstGeom prst="rect">
            <a:avLst/>
          </a:prstGeom>
          <a:noFill/>
          <a:ln w="9525">
            <a:noFill/>
          </a:ln>
        </p:spPr>
        <p:txBody>
          <a:bodyPr anchor="b" anchorCtr="0"/>
          <a:lstStyle/>
          <a:p>
            <a:pPr>
              <a:lnSpc>
                <a:spcPct val="90000"/>
              </a:lnSpc>
            </a:pPr>
            <a:r>
              <a:rPr lang="zh-CN" altLang="en-US" sz="3200" b="1" dirty="0">
                <a:solidFill>
                  <a:schemeClr val="accent1"/>
                </a:solidFill>
                <a:latin typeface="楷体_GB2312"/>
                <a:ea typeface="楷体_GB2312"/>
              </a:rPr>
              <a:t>现代信息技术</a:t>
            </a: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tile tx="0" ty="0" sx="100000" sy="100000" flip="none" algn="tl"/>
        </a:blipFill>
        <a:effectLst/>
      </p:bgPr>
    </p:bg>
    <p:spTree>
      <p:nvGrpSpPr>
        <p:cNvPr id="1" name=""/>
        <p:cNvGrpSpPr/>
        <p:nvPr/>
      </p:nvGrpSpPr>
      <p:grpSpPr>
        <a:xfrm>
          <a:off x="0" y="0"/>
          <a:ext cx="0" cy="0"/>
          <a:chOff x="0" y="0"/>
          <a:chExt cx="0" cy="0"/>
        </a:xfrm>
      </p:grpSpPr>
      <p:sp>
        <p:nvSpPr>
          <p:cNvPr id="15361" name="Rectangle 2"/>
          <p:cNvSpPr>
            <a:spLocks noGrp="1"/>
          </p:cNvSpPr>
          <p:nvPr>
            <p:ph type="title"/>
          </p:nvPr>
        </p:nvSpPr>
        <p:spPr>
          <a:xfrm>
            <a:off x="1104900" y="704850"/>
            <a:ext cx="8291513" cy="708025"/>
          </a:xfrm>
          <a:ln/>
        </p:spPr>
        <p:txBody>
          <a:bodyPr wrap="square" lIns="91440" tIns="45720" rIns="91440" bIns="45720" anchor="b" anchorCtr="0"/>
          <a:lstStyle/>
          <a:p>
            <a:pPr eaLnBrk="1" hangingPunct="1"/>
            <a:r>
              <a:rPr lang="zh-CN" altLang="en-US" dirty="0" smtClean="0"/>
              <a:t>什么</a:t>
            </a:r>
            <a:r>
              <a:rPr lang="zh-CN" altLang="en-US" dirty="0"/>
              <a:t>是信息技术</a:t>
            </a:r>
            <a:endParaRPr lang="en-US" altLang="zh-CN" dirty="0"/>
          </a:p>
        </p:txBody>
      </p:sp>
      <p:sp>
        <p:nvSpPr>
          <p:cNvPr id="14339" name="Rectangle 3"/>
          <p:cNvSpPr>
            <a:spLocks noGrp="1" noChangeArrowheads="1"/>
          </p:cNvSpPr>
          <p:nvPr>
            <p:ph idx="1"/>
          </p:nvPr>
        </p:nvSpPr>
        <p:spPr>
          <a:xfrm>
            <a:off x="419100" y="2376488"/>
            <a:ext cx="8291513" cy="3284538"/>
          </a:xfrm>
        </p:spPr>
        <p:txBody>
          <a:bodyPr vert="horz" wrap="square" lIns="91440" tIns="45720" rIns="91440" bIns="45720" numCol="1" anchor="t" anchorCtr="0" compatLnSpc="1"/>
          <a:lstStyle/>
          <a:p>
            <a:pPr marL="357505" marR="0" lvl="0" indent="-357505" algn="l" defTabSz="914400" rtl="0" eaLnBrk="1" fontAlgn="base" latinLnBrk="0" hangingPunct="1">
              <a:lnSpc>
                <a:spcPct val="110000"/>
              </a:lnSpc>
              <a:spcBef>
                <a:spcPts val="600"/>
              </a:spcBef>
              <a:spcAft>
                <a:spcPct val="0"/>
              </a:spcAft>
              <a:buClr>
                <a:schemeClr val="accent1"/>
              </a:buClr>
              <a:buSzPct val="60000"/>
              <a:buFont typeface="Wingdings" panose="05000000000000000000" pitchFamily="2" charset="2"/>
              <a:buChar char="Ø"/>
              <a:defRPr/>
            </a:pPr>
            <a:r>
              <a:rPr kumimoji="0" lang="en-US" altLang="zh-CN" sz="2400" b="0" i="0" u="none" strike="noStrike" kern="1200" cap="none" spc="0" normalizeH="0" baseline="0" noProof="0" dirty="0" smtClean="0">
                <a:ln>
                  <a:noFill/>
                </a:ln>
                <a:solidFill>
                  <a:schemeClr val="accent1"/>
                </a:solidFill>
                <a:effectLst/>
                <a:uLnTx/>
                <a:uFillTx/>
                <a:latin typeface="+mj-ea"/>
                <a:ea typeface="+mj-ea"/>
                <a:cs typeface="+mn-cs"/>
              </a:rPr>
              <a:t>1</a:t>
            </a:r>
            <a:r>
              <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rPr>
              <a:t>、信息技术（</a:t>
            </a:r>
            <a:r>
              <a:rPr kumimoji="0" lang="en-US" altLang="zh-CN" sz="2400" b="0" i="0" u="none" strike="noStrike" kern="1200" cap="none" spc="0" normalizeH="0" baseline="0" noProof="0" dirty="0" smtClean="0">
                <a:ln>
                  <a:noFill/>
                </a:ln>
                <a:solidFill>
                  <a:schemeClr val="accent1"/>
                </a:solidFill>
                <a:effectLst/>
                <a:uLnTx/>
                <a:uFillTx/>
                <a:latin typeface="+mj-ea"/>
                <a:ea typeface="+mj-ea"/>
                <a:cs typeface="+mn-cs"/>
              </a:rPr>
              <a:t>Information Technology</a:t>
            </a:r>
            <a:r>
              <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rPr>
              <a:t>， </a:t>
            </a:r>
            <a:r>
              <a:rPr kumimoji="0" lang="en-US" altLang="zh-CN" sz="2400" b="0" i="0" u="none" strike="noStrike" kern="1200" cap="none" spc="0" normalizeH="0" baseline="0" noProof="0" dirty="0" smtClean="0">
                <a:ln>
                  <a:noFill/>
                </a:ln>
                <a:solidFill>
                  <a:schemeClr val="accent1"/>
                </a:solidFill>
                <a:effectLst/>
                <a:uLnTx/>
                <a:uFillTx/>
                <a:latin typeface="+mj-ea"/>
                <a:ea typeface="+mj-ea"/>
                <a:cs typeface="+mn-cs"/>
              </a:rPr>
              <a:t>IT</a:t>
            </a:r>
            <a:r>
              <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rPr>
              <a:t>）是指在信息的</a:t>
            </a:r>
            <a:r>
              <a:rPr kumimoji="0" lang="zh-CN" altLang="en-US" sz="2400" b="0" i="0" u="sng" strike="noStrike" kern="1200" cap="none" spc="0" normalizeH="0" baseline="0" noProof="0" dirty="0" smtClean="0">
                <a:ln>
                  <a:noFill/>
                </a:ln>
                <a:solidFill>
                  <a:schemeClr val="accent1"/>
                </a:solidFill>
                <a:effectLst/>
                <a:uLnTx/>
                <a:uFillTx/>
                <a:latin typeface="+mj-ea"/>
                <a:ea typeface="+mj-ea"/>
                <a:cs typeface="+mn-cs"/>
              </a:rPr>
              <a:t>                                                            </a:t>
            </a:r>
            <a:r>
              <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rPr>
              <a:t>过程中所采用的技术和方法。</a:t>
            </a:r>
            <a:endParaRPr kumimoji="0" lang="en-US" altLang="en-US" sz="2400" b="0" i="0" u="none" strike="noStrike" kern="1200" cap="none" spc="0" normalizeH="0" baseline="0" noProof="0" dirty="0" smtClean="0">
              <a:ln>
                <a:noFill/>
              </a:ln>
              <a:solidFill>
                <a:schemeClr val="accent1"/>
              </a:solidFill>
              <a:effectLst/>
              <a:uLnTx/>
              <a:uFillTx/>
              <a:latin typeface="+mj-ea"/>
              <a:ea typeface="+mj-ea"/>
              <a:cs typeface="+mn-cs"/>
            </a:endParaRPr>
          </a:p>
          <a:p>
            <a:pPr marL="357505" marR="0" lvl="0" indent="-357505" algn="l" defTabSz="914400" rtl="0" eaLnBrk="1" fontAlgn="base" latinLnBrk="0" hangingPunct="1">
              <a:lnSpc>
                <a:spcPct val="110000"/>
              </a:lnSpc>
              <a:spcBef>
                <a:spcPts val="600"/>
              </a:spcBef>
              <a:spcAft>
                <a:spcPct val="0"/>
              </a:spcAft>
              <a:buClr>
                <a:schemeClr val="accent1"/>
              </a:buClr>
              <a:buSzPct val="60000"/>
              <a:buFont typeface="Wingdings" panose="05000000000000000000" pitchFamily="2" charset="2"/>
              <a:buChar char="Ø"/>
              <a:defRPr/>
            </a:pPr>
            <a:endParaRPr kumimoji="0" lang="en-US" altLang="en-US" sz="2400" b="0" i="0" u="none" strike="noStrike" kern="1200" cap="none" spc="0" normalizeH="0" baseline="0" noProof="0" dirty="0">
              <a:ln>
                <a:noFill/>
              </a:ln>
              <a:solidFill>
                <a:schemeClr val="accent1"/>
              </a:solidFill>
              <a:effectLst/>
              <a:uLnTx/>
              <a:uFillTx/>
              <a:latin typeface="+mj-ea"/>
              <a:ea typeface="+mj-ea"/>
              <a:cs typeface="+mn-cs"/>
            </a:endParaRPr>
          </a:p>
          <a:p>
            <a:pPr marL="357505" marR="0" lvl="0" indent="-357505" algn="l" defTabSz="914400" rtl="0" eaLnBrk="1" fontAlgn="base" latinLnBrk="0" hangingPunct="1">
              <a:lnSpc>
                <a:spcPct val="110000"/>
              </a:lnSpc>
              <a:spcBef>
                <a:spcPts val="600"/>
              </a:spcBef>
              <a:spcAft>
                <a:spcPct val="0"/>
              </a:spcAft>
              <a:buClr>
                <a:schemeClr val="accent1"/>
              </a:buClr>
              <a:buSzPct val="60000"/>
              <a:buFont typeface="Wingdings" panose="05000000000000000000" pitchFamily="2" charset="2"/>
              <a:buChar char="Ø"/>
              <a:defRPr/>
            </a:pPr>
            <a:r>
              <a:rPr kumimoji="0" lang="en-US" altLang="zh-CN" sz="2400" b="0" i="0" u="none" strike="noStrike" kern="1200" cap="none" spc="0" normalizeH="0" baseline="0" noProof="0" dirty="0">
                <a:ln>
                  <a:noFill/>
                </a:ln>
                <a:solidFill>
                  <a:schemeClr val="accent1"/>
                </a:solidFill>
                <a:effectLst/>
                <a:uLnTx/>
                <a:uFillTx/>
                <a:latin typeface="+mj-ea"/>
                <a:ea typeface="+mj-ea"/>
                <a:cs typeface="+mn-cs"/>
              </a:rPr>
              <a:t>2</a:t>
            </a:r>
            <a:r>
              <a:rPr kumimoji="0" lang="zh-CN" altLang="en-US" sz="2400" b="0" i="0" u="none" strike="noStrike" kern="1200" cap="none" spc="0" normalizeH="0" baseline="0" noProof="0" dirty="0">
                <a:ln>
                  <a:noFill/>
                </a:ln>
                <a:solidFill>
                  <a:schemeClr val="accent1"/>
                </a:solidFill>
                <a:effectLst/>
                <a:uLnTx/>
                <a:uFillTx/>
                <a:latin typeface="+mj-ea"/>
                <a:ea typeface="+mj-ea"/>
                <a:cs typeface="+mn-cs"/>
              </a:rPr>
              <a:t>、信息技术是指</a:t>
            </a:r>
            <a:r>
              <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rPr>
              <a:t>利用</a:t>
            </a:r>
            <a:r>
              <a:rPr kumimoji="0" lang="zh-CN" altLang="en-US" sz="2400" b="0" i="0" u="sng" strike="noStrike" kern="1200" cap="none" spc="0" normalizeH="0" baseline="0" noProof="0" dirty="0" smtClean="0">
                <a:ln>
                  <a:noFill/>
                </a:ln>
                <a:solidFill>
                  <a:schemeClr val="accent1"/>
                </a:solidFill>
                <a:effectLst/>
                <a:uLnTx/>
                <a:uFillTx/>
                <a:latin typeface="+mj-ea"/>
                <a:ea typeface="+mj-ea"/>
                <a:cs typeface="+mn-cs"/>
              </a:rPr>
              <a:t>                                     </a:t>
            </a:r>
            <a:r>
              <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rPr>
              <a:t>获取</a:t>
            </a:r>
            <a:r>
              <a:rPr kumimoji="0" lang="zh-CN" altLang="en-US" sz="2400" b="0" i="0" u="none" strike="noStrike" kern="1200" cap="none" spc="0" normalizeH="0" baseline="0" noProof="0" dirty="0">
                <a:ln>
                  <a:noFill/>
                </a:ln>
                <a:solidFill>
                  <a:schemeClr val="accent1"/>
                </a:solidFill>
                <a:effectLst/>
                <a:uLnTx/>
                <a:uFillTx/>
                <a:latin typeface="+mj-ea"/>
                <a:ea typeface="+mj-ea"/>
                <a:cs typeface="+mn-cs"/>
              </a:rPr>
              <a:t>、传递、存储、处理、显示信息和分配信息的技术。</a:t>
            </a:r>
            <a:endParaRPr kumimoji="0" lang="en-US" altLang="en-US" sz="2400" b="0" i="0" u="none" strike="noStrike" kern="1200" cap="none" spc="0" normalizeH="0" baseline="0" noProof="0" dirty="0">
              <a:ln>
                <a:noFill/>
              </a:ln>
              <a:solidFill>
                <a:schemeClr val="accent1"/>
              </a:solidFill>
              <a:effectLst/>
              <a:uLnTx/>
              <a:uFillTx/>
              <a:latin typeface="+mj-ea"/>
              <a:ea typeface="+mj-ea"/>
              <a:cs typeface="+mn-cs"/>
            </a:endParaRPr>
          </a:p>
          <a:p>
            <a:pPr marL="357505" marR="0" lvl="0" indent="-357505" algn="l" defTabSz="914400" rtl="0" eaLnBrk="1" fontAlgn="base" latinLnBrk="0" hangingPunct="1">
              <a:lnSpc>
                <a:spcPct val="110000"/>
              </a:lnSpc>
              <a:spcBef>
                <a:spcPts val="600"/>
              </a:spcBef>
              <a:spcAft>
                <a:spcPct val="0"/>
              </a:spcAft>
              <a:buClr>
                <a:schemeClr val="accent1"/>
              </a:buClr>
              <a:buSzPct val="60000"/>
              <a:buFont typeface="Wingdings" panose="05000000000000000000" pitchFamily="2" charset="2"/>
              <a:buChar char="Ø"/>
              <a:defRPr/>
            </a:pPr>
            <a:endParaRPr kumimoji="0" lang="en-US" altLang="en-US" sz="2400" b="0" i="0" u="none" strike="noStrike" kern="1200" cap="none" spc="0" normalizeH="0" baseline="0" noProof="0" dirty="0">
              <a:ln>
                <a:noFill/>
              </a:ln>
              <a:solidFill>
                <a:schemeClr val="accent1"/>
              </a:solidFill>
              <a:effectLst/>
              <a:uLnTx/>
              <a:uFillTx/>
              <a:latin typeface="+mj-ea"/>
              <a:ea typeface="+mj-ea"/>
              <a:cs typeface="+mn-cs"/>
            </a:endParaRPr>
          </a:p>
          <a:p>
            <a:pPr marL="357505" marR="0" lvl="0" indent="-357505" algn="l" defTabSz="914400" rtl="0" eaLnBrk="1" fontAlgn="base" latinLnBrk="0" hangingPunct="1">
              <a:lnSpc>
                <a:spcPct val="110000"/>
              </a:lnSpc>
              <a:spcBef>
                <a:spcPts val="600"/>
              </a:spcBef>
              <a:spcAft>
                <a:spcPct val="0"/>
              </a:spcAft>
              <a:buClr>
                <a:schemeClr val="accent1"/>
              </a:buClr>
              <a:buSzPct val="60000"/>
              <a:buFont typeface="Wingdings" panose="05000000000000000000" pitchFamily="2" charset="2"/>
              <a:buChar char="Ø"/>
              <a:defRPr/>
            </a:pPr>
            <a:endParaRPr kumimoji="0" lang="zh-CN" altLang="en-US" sz="2400" b="0" i="0" u="none" strike="noStrike" kern="1200" cap="none" spc="0" normalizeH="0" baseline="0" noProof="0" dirty="0" smtClean="0">
              <a:ln>
                <a:noFill/>
              </a:ln>
              <a:solidFill>
                <a:schemeClr val="accent1"/>
              </a:solidFill>
              <a:effectLst/>
              <a:uLnTx/>
              <a:uFillTx/>
              <a:latin typeface="+mj-ea"/>
              <a:ea typeface="+mj-ea"/>
              <a:cs typeface="+mn-cs"/>
            </a:endParaRPr>
          </a:p>
        </p:txBody>
      </p:sp>
      <p:sp>
        <p:nvSpPr>
          <p:cNvPr id="2" name="TextBox 1"/>
          <p:cNvSpPr txBox="1"/>
          <p:nvPr/>
        </p:nvSpPr>
        <p:spPr>
          <a:xfrm>
            <a:off x="1547813" y="2708275"/>
            <a:ext cx="5416550" cy="544513"/>
          </a:xfrm>
          <a:prstGeom prst="rect">
            <a:avLst/>
          </a:prstGeom>
          <a:noFill/>
          <a:ln w="9525">
            <a:noFill/>
          </a:ln>
        </p:spPr>
        <p:txBody>
          <a:bodyPr wrap="none" anchor="t" anchorCtr="0">
            <a:spAutoFit/>
          </a:bodyPr>
          <a:lstStyle/>
          <a:p>
            <a:pPr defTabSz="914400">
              <a:lnSpc>
                <a:spcPct val="130000"/>
              </a:lnSpc>
            </a:pPr>
            <a:r>
              <a:rPr lang="zh-CN" altLang="en-US" sz="2400" dirty="0">
                <a:solidFill>
                  <a:srgbClr val="283D57"/>
                </a:solidFill>
                <a:latin typeface="华文隶书" pitchFamily="2" charset="-122"/>
                <a:ea typeface="华文隶书" pitchFamily="2" charset="-122"/>
              </a:rPr>
              <a:t>获取、整理、加工、存储、传递和利用</a:t>
            </a:r>
            <a:endParaRPr lang="zh-CN" altLang="en-US" sz="1400" dirty="0">
              <a:solidFill>
                <a:srgbClr val="283D57"/>
              </a:solidFill>
              <a:latin typeface="华文隶书" pitchFamily="2" charset="-122"/>
              <a:ea typeface="华文隶书" pitchFamily="2" charset="-122"/>
            </a:endParaRPr>
          </a:p>
        </p:txBody>
      </p:sp>
      <p:sp>
        <p:nvSpPr>
          <p:cNvPr id="5" name="TextBox 4"/>
          <p:cNvSpPr txBox="1"/>
          <p:nvPr/>
        </p:nvSpPr>
        <p:spPr>
          <a:xfrm>
            <a:off x="3902075" y="4076700"/>
            <a:ext cx="3262313" cy="544513"/>
          </a:xfrm>
          <a:prstGeom prst="rect">
            <a:avLst/>
          </a:prstGeom>
          <a:noFill/>
          <a:ln w="9525">
            <a:noFill/>
          </a:ln>
        </p:spPr>
        <p:txBody>
          <a:bodyPr wrap="none" anchor="t" anchorCtr="0">
            <a:spAutoFit/>
          </a:bodyPr>
          <a:lstStyle/>
          <a:p>
            <a:pPr defTabSz="914400">
              <a:lnSpc>
                <a:spcPct val="130000"/>
              </a:lnSpc>
            </a:pPr>
            <a:r>
              <a:rPr lang="zh-CN" altLang="en-US" sz="2400" dirty="0">
                <a:solidFill>
                  <a:srgbClr val="283D57"/>
                </a:solidFill>
                <a:latin typeface="华文隶书" pitchFamily="2" charset="-122"/>
                <a:ea typeface="华文隶书" pitchFamily="2" charset="-122"/>
              </a:rPr>
              <a:t>电子计算机和现代通讯</a:t>
            </a:r>
            <a:endParaRPr lang="zh-CN" altLang="en-US" sz="1400" dirty="0">
              <a:solidFill>
                <a:srgbClr val="283D57"/>
              </a:solidFill>
              <a:latin typeface="华文隶书" pitchFamily="2" charset="-122"/>
              <a:ea typeface="华文隶书" pitchFamily="2" charset="-122"/>
            </a:endParaRPr>
          </a:p>
        </p:txBody>
      </p:sp>
      <p:sp>
        <p:nvSpPr>
          <p:cNvPr id="6" name="MH_Others_2"/>
          <p:cNvSpPr/>
          <p:nvPr>
            <p:custDataLst>
              <p:tags r:id="rId2"/>
            </p:custDataLst>
          </p:nvPr>
        </p:nvSpPr>
        <p:spPr>
          <a:xfrm>
            <a:off x="107950" y="908050"/>
            <a:ext cx="1008063" cy="474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华文细黑" pitchFamily="2" charset="-122"/>
              <a:ea typeface="华文细黑" pitchFamily="2" charset="-122"/>
              <a:cs typeface="+mn-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4"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17409" name="Rectangle 2"/>
          <p:cNvSpPr>
            <a:spLocks noGrp="1"/>
          </p:cNvSpPr>
          <p:nvPr>
            <p:ph type="title"/>
          </p:nvPr>
        </p:nvSpPr>
        <p:spPr>
          <a:xfrm>
            <a:off x="684213" y="633413"/>
            <a:ext cx="5687987" cy="708025"/>
          </a:xfrm>
          <a:ln/>
        </p:spPr>
        <p:txBody>
          <a:bodyPr wrap="square" lIns="91440" tIns="45720" rIns="91440" bIns="45720" anchor="b" anchorCtr="0"/>
          <a:lstStyle/>
          <a:p>
            <a:pPr eaLnBrk="1" hangingPunct="1"/>
            <a:r>
              <a:rPr lang="en-US" altLang="zh-CN" dirty="0">
                <a:latin typeface="楷体_GB2312"/>
                <a:ea typeface="楷体_GB2312"/>
              </a:rPr>
              <a:t> </a:t>
            </a:r>
            <a:r>
              <a:rPr lang="en-US" altLang="zh-CN" dirty="0" smtClean="0">
                <a:latin typeface="楷体_GB2312"/>
                <a:ea typeface="楷体_GB2312"/>
              </a:rPr>
              <a:t>7.2 </a:t>
            </a:r>
            <a:r>
              <a:rPr lang="zh-CN" altLang="en-US" dirty="0" smtClean="0">
                <a:latin typeface="楷体_GB2312"/>
                <a:ea typeface="楷体_GB2312"/>
              </a:rPr>
              <a:t>信息技术的发展趋势</a:t>
            </a:r>
            <a:endParaRPr lang="zh-CN" altLang="en-US" dirty="0">
              <a:latin typeface="楷体_GB2312"/>
              <a:ea typeface="楷体_GB2312"/>
            </a:endParaRPr>
          </a:p>
        </p:txBody>
      </p:sp>
      <p:sp>
        <p:nvSpPr>
          <p:cNvPr id="5" name="文本框 2"/>
          <p:cNvSpPr txBox="1"/>
          <p:nvPr/>
        </p:nvSpPr>
        <p:spPr>
          <a:xfrm>
            <a:off x="250825" y="582613"/>
            <a:ext cx="4464050" cy="1060450"/>
          </a:xfrm>
          <a:prstGeom prst="rect">
            <a:avLst/>
          </a:prstGeom>
          <a:noFill/>
        </p:spPr>
        <p:txBody>
          <a:bodyPr anchor="ctr"/>
          <a:lstStyle/>
          <a:p>
            <a:pPr marR="0" defTabSz="914400" fontAlgn="auto">
              <a:spcBef>
                <a:spcPts val="0"/>
              </a:spcBef>
              <a:spcAft>
                <a:spcPts val="0"/>
              </a:spcAft>
              <a:buClrTx/>
              <a:buSzTx/>
              <a:buFontTx/>
              <a:buNone/>
              <a:defRPr/>
            </a:pPr>
            <a:endParaRPr kumimoji="0" lang="zh-CN" altLang="en-US" sz="4400" kern="1200" cap="none" spc="400" normalizeH="0" baseline="0" noProof="0" dirty="0">
              <a:solidFill>
                <a:schemeClr val="tx1">
                  <a:lumMod val="20000"/>
                  <a:lumOff val="80000"/>
                </a:schemeClr>
              </a:solidFill>
              <a:latin typeface="Broadway" pitchFamily="82" charset="0"/>
              <a:ea typeface="华文中宋" pitchFamily="2" charset="-122"/>
              <a:cs typeface="楷体_GB2312"/>
            </a:endParaRPr>
          </a:p>
        </p:txBody>
      </p:sp>
      <p:sp>
        <p:nvSpPr>
          <p:cNvPr id="7" name="任意多边形 6"/>
          <p:cNvSpPr/>
          <p:nvPr/>
        </p:nvSpPr>
        <p:spPr>
          <a:xfrm>
            <a:off x="2490788" y="2017713"/>
            <a:ext cx="4313238"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srgbClr val="FFFFFF"/>
                </a:solidFill>
                <a:effectLst/>
                <a:uLnTx/>
                <a:uFillTx/>
                <a:latin typeface="华文隶书" pitchFamily="2" charset="-122"/>
                <a:ea typeface="华文隶书" pitchFamily="2" charset="-122"/>
                <a:cs typeface="+mn-cs"/>
              </a:rPr>
              <a:t>高速、大容量</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8" name="椭圆 7"/>
          <p:cNvSpPr/>
          <p:nvPr/>
        </p:nvSpPr>
        <p:spPr>
          <a:xfrm>
            <a:off x="2139950" y="2060575"/>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1</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9" name="任意多边形 8"/>
          <p:cNvSpPr/>
          <p:nvPr/>
        </p:nvSpPr>
        <p:spPr>
          <a:xfrm>
            <a:off x="2490788" y="2767013"/>
            <a:ext cx="4313238"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srgbClr val="FFFFFF"/>
                </a:solidFill>
                <a:effectLst/>
                <a:uLnTx/>
                <a:uFillTx/>
                <a:latin typeface="华文隶书" pitchFamily="2" charset="-122"/>
                <a:ea typeface="华文隶书" pitchFamily="2" charset="-122"/>
                <a:cs typeface="+mn-cs"/>
              </a:rPr>
              <a:t>综合化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10" name="椭圆 9"/>
          <p:cNvSpPr/>
          <p:nvPr/>
        </p:nvSpPr>
        <p:spPr>
          <a:xfrm>
            <a:off x="2139950" y="2809875"/>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2</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11" name="任意多边形 10"/>
          <p:cNvSpPr/>
          <p:nvPr/>
        </p:nvSpPr>
        <p:spPr>
          <a:xfrm>
            <a:off x="2490788" y="3516313"/>
            <a:ext cx="4313238" cy="558800"/>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srgbClr val="FFFFFF"/>
                </a:solidFill>
                <a:effectLst/>
                <a:uLnTx/>
                <a:uFillTx/>
                <a:latin typeface="华文隶书" pitchFamily="2" charset="-122"/>
                <a:ea typeface="华文隶书" pitchFamily="2" charset="-122"/>
                <a:cs typeface="+mn-cs"/>
              </a:rPr>
              <a:t>数字化</a:t>
            </a:r>
            <a:endParaRPr kumimoji="0" lang="zh-CN" altLang="en-US" sz="2000" b="0" i="0" u="none" strike="noStrike" kern="1200" cap="none" spc="0" normalizeH="0" baseline="0" noProof="0" dirty="0">
              <a:ln>
                <a:noFill/>
              </a:ln>
              <a:solidFill>
                <a:srgbClr val="FFFFFF"/>
              </a:solidFill>
              <a:effectLst/>
              <a:uLnTx/>
              <a:uFillTx/>
              <a:latin typeface="华文隶书" pitchFamily="2" charset="-122"/>
              <a:ea typeface="华文隶书" pitchFamily="2" charset="-122"/>
              <a:cs typeface="+mn-cs"/>
            </a:endParaRPr>
          </a:p>
        </p:txBody>
      </p:sp>
      <p:sp>
        <p:nvSpPr>
          <p:cNvPr id="12" name="椭圆 11"/>
          <p:cNvSpPr/>
          <p:nvPr/>
        </p:nvSpPr>
        <p:spPr>
          <a:xfrm>
            <a:off x="2139950" y="3560763"/>
            <a:ext cx="487363" cy="4889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3</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
        <p:nvSpPr>
          <p:cNvPr id="13" name="任意多边形 12"/>
          <p:cNvSpPr/>
          <p:nvPr/>
        </p:nvSpPr>
        <p:spPr>
          <a:xfrm>
            <a:off x="2490788" y="4268788"/>
            <a:ext cx="4313238"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fontAlgn="auto">
              <a:spcBef>
                <a:spcPts val="0"/>
              </a:spcBef>
              <a:spcAft>
                <a:spcPts val="0"/>
              </a:spcAft>
              <a:defRPr/>
            </a:pPr>
            <a:r>
              <a:rPr lang="zh-CN" altLang="en-US" sz="2000" dirty="0">
                <a:solidFill>
                  <a:srgbClr val="FFFFFF"/>
                </a:solidFill>
                <a:latin typeface="华文隶书" pitchFamily="2" charset="-122"/>
                <a:ea typeface="华文隶书" pitchFamily="2" charset="-122"/>
              </a:rPr>
              <a:t>个人化</a:t>
            </a:r>
            <a:endParaRPr lang="zh-CN" altLang="en-US" sz="2000" dirty="0">
              <a:solidFill>
                <a:srgbClr val="FFFFFF"/>
              </a:solidFill>
              <a:latin typeface="华文隶书" pitchFamily="2" charset="-122"/>
              <a:ea typeface="华文隶书" pitchFamily="2" charset="-122"/>
            </a:endParaRPr>
          </a:p>
        </p:txBody>
      </p:sp>
      <p:sp>
        <p:nvSpPr>
          <p:cNvPr id="14" name="椭圆 13"/>
          <p:cNvSpPr/>
          <p:nvPr/>
        </p:nvSpPr>
        <p:spPr>
          <a:xfrm>
            <a:off x="2139950" y="4311650"/>
            <a:ext cx="487363" cy="4873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j-lt"/>
                <a:ea typeface="+mn-ea"/>
                <a:cs typeface="+mn-cs"/>
              </a:rPr>
              <a:t>4</a:t>
            </a:r>
            <a:endParaRPr kumimoji="0" lang="zh-CN" altLang="en-US" sz="2400" b="0" i="0" u="none" strike="noStrike" kern="1200" cap="none" spc="0" normalizeH="0" baseline="0" noProof="0" dirty="0">
              <a:ln>
                <a:noFill/>
              </a:ln>
              <a:solidFill>
                <a:srgbClr val="FFFFFF"/>
              </a:solidFill>
              <a:effectLst/>
              <a:uLnTx/>
              <a:uFillTx/>
              <a:latin typeface="+mj-lt"/>
              <a:ea typeface="+mn-ea"/>
              <a:cs typeface="+mn-cs"/>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39552" y="732335"/>
            <a:ext cx="8291513" cy="708025"/>
          </a:xfrm>
        </p:spPr>
        <p:txBody>
          <a:bodyPr vert="horz" wrap="square" lIns="91440" tIns="45720" rIns="91440" bIns="45720" numCol="1" rtlCol="0" anchor="b" anchorCtr="0" compatLnSpc="1">
            <a:normAutofit fontScale="90000"/>
          </a:bodyPr>
          <a:lstStyle/>
          <a:p>
            <a:pPr marL="0" marR="0" lvl="0" indent="0" algn="l" defTabSz="914400" rtl="0" eaLnBrk="1" fontAlgn="auto" latinLnBrk="0" hangingPunct="1">
              <a:lnSpc>
                <a:spcPct val="90000"/>
              </a:lnSpc>
              <a:spcBef>
                <a:spcPct val="0"/>
              </a:spcBef>
              <a:spcAft>
                <a:spcPts val="0"/>
              </a:spcAft>
              <a:buClrTx/>
              <a:buSzTx/>
              <a:buFontTx/>
              <a:buNone/>
              <a:defRPr/>
            </a:pPr>
            <a:r>
              <a:rPr lang="en-US" altLang="zh-CN" sz="4000" dirty="0">
                <a:latin typeface="楷体_GB2312"/>
                <a:ea typeface="楷体_GB2312"/>
              </a:rPr>
              <a:t>7.3</a:t>
            </a:r>
            <a:r>
              <a:rPr lang="zh-CN" altLang="en-US" sz="4000" dirty="0">
                <a:latin typeface="楷体_GB2312"/>
                <a:ea typeface="楷体_GB2312"/>
              </a:rPr>
              <a:t> </a:t>
            </a:r>
            <a:r>
              <a:rPr lang="zh-CN" altLang="en-US" sz="4000" dirty="0">
                <a:latin typeface="楷体_GB2312"/>
                <a:ea typeface="楷体_GB2312"/>
              </a:rPr>
              <a:t>新一代信息技术</a:t>
            </a:r>
            <a:r>
              <a:rPr kumimoji="0" lang="zh-CN" altLang="en-US" sz="3200" b="1" i="0" u="none" strike="noStrike" kern="1200" cap="none" spc="0" normalizeH="0" baseline="0" noProof="0" dirty="0" smtClean="0">
                <a:ln>
                  <a:noFill/>
                </a:ln>
                <a:solidFill>
                  <a:schemeClr val="accent1"/>
                </a:solidFill>
                <a:effectLst/>
                <a:uLnTx/>
                <a:uFillTx/>
                <a:latin typeface="+mj-ea"/>
                <a:ea typeface="+mj-ea"/>
                <a:cs typeface="+mj-cs"/>
              </a:rPr>
              <a:t/>
            </a:r>
            <a:br>
              <a:rPr kumimoji="0" lang="zh-CN" altLang="en-US" sz="3200" b="1" i="0" u="none" strike="noStrike" kern="1200" cap="none" spc="0" normalizeH="0" baseline="0" noProof="0" dirty="0" smtClean="0">
                <a:ln>
                  <a:noFill/>
                </a:ln>
                <a:solidFill>
                  <a:schemeClr val="accent1"/>
                </a:solidFill>
                <a:effectLst/>
                <a:uLnTx/>
                <a:uFillTx/>
                <a:latin typeface="+mj-ea"/>
                <a:ea typeface="+mj-ea"/>
                <a:cs typeface="+mj-cs"/>
              </a:rPr>
            </a:br>
            <a:endParaRPr kumimoji="0" lang="en-US" altLang="zh-CN" sz="3200" b="1" i="0" u="none" strike="noStrike" kern="1200" cap="none" spc="0" normalizeH="0" baseline="0" noProof="0" dirty="0" smtClean="0">
              <a:ln>
                <a:noFill/>
              </a:ln>
              <a:solidFill>
                <a:schemeClr val="accent1"/>
              </a:solidFill>
              <a:effectLst/>
              <a:uLnTx/>
              <a:uFillTx/>
              <a:latin typeface="+mj-ea"/>
              <a:ea typeface="+mj-ea"/>
              <a:cs typeface="+mj-cs"/>
            </a:endParaRPr>
          </a:p>
        </p:txBody>
      </p:sp>
      <p:sp>
        <p:nvSpPr>
          <p:cNvPr id="5" name="MH_Number_1">
            <a:hlinkClick r:id="rId14" action="ppaction://hlinksldjump"/>
          </p:cNvPr>
          <p:cNvSpPr/>
          <p:nvPr>
            <p:custDataLst>
              <p:tags r:id="rId1"/>
            </p:custDataLst>
          </p:nvPr>
        </p:nvSpPr>
        <p:spPr>
          <a:xfrm>
            <a:off x="4006850" y="2673350"/>
            <a:ext cx="323850" cy="323850"/>
          </a:xfrm>
          <a:prstGeom prst="rect">
            <a:avLst/>
          </a:prstGeom>
          <a:solidFill>
            <a:schemeClr val="accent1"/>
          </a:solidFill>
          <a:ln>
            <a:noFill/>
          </a:ln>
          <a:effectLst>
            <a:outerShdw blurRad="25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rgbClr val="FFFFFF"/>
                </a:solidFill>
                <a:effectLst/>
                <a:uLnTx/>
                <a:uFillTx/>
                <a:latin typeface="+mn-lt"/>
                <a:ea typeface="方正姚体" pitchFamily="2" charset="-122"/>
                <a:cs typeface="+mn-cs"/>
              </a:rPr>
              <a:t>1</a:t>
            </a:r>
            <a:endParaRPr kumimoji="0" lang="zh-CN" altLang="en-US" sz="1800" b="0" i="0" u="none" strike="noStrike" kern="1200" cap="none" spc="0" normalizeH="0" baseline="0" noProof="0" dirty="0">
              <a:ln>
                <a:noFill/>
              </a:ln>
              <a:solidFill>
                <a:srgbClr val="FFFFFF"/>
              </a:solidFill>
              <a:effectLst/>
              <a:uLnTx/>
              <a:uFillTx/>
              <a:latin typeface="+mn-lt"/>
              <a:ea typeface="方正姚体" pitchFamily="2" charset="-122"/>
              <a:cs typeface="+mn-cs"/>
            </a:endParaRPr>
          </a:p>
        </p:txBody>
      </p:sp>
      <p:sp>
        <p:nvSpPr>
          <p:cNvPr id="6" name="MH_Number_2"/>
          <p:cNvSpPr/>
          <p:nvPr>
            <p:custDataLst>
              <p:tags r:id="rId2"/>
            </p:custDataLst>
          </p:nvPr>
        </p:nvSpPr>
        <p:spPr>
          <a:xfrm>
            <a:off x="4048124" y="3906340"/>
            <a:ext cx="323850" cy="323850"/>
          </a:xfrm>
          <a:prstGeom prst="rect">
            <a:avLst/>
          </a:prstGeom>
          <a:solidFill>
            <a:schemeClr val="accent1"/>
          </a:solidFill>
          <a:ln>
            <a:noFill/>
          </a:ln>
          <a:effectLst>
            <a:outerShdw blurRad="25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rgbClr val="FFFFFF"/>
                </a:solidFill>
                <a:effectLst/>
                <a:uLnTx/>
                <a:uFillTx/>
                <a:latin typeface="+mn-lt"/>
                <a:ea typeface="方正姚体" pitchFamily="2" charset="-122"/>
                <a:cs typeface="+mn-cs"/>
              </a:rPr>
              <a:t>2</a:t>
            </a:r>
            <a:endParaRPr kumimoji="0" lang="zh-CN" altLang="en-US" sz="1800" b="0" i="0" u="none" strike="noStrike" kern="1200" cap="none" spc="0" normalizeH="0" baseline="0" noProof="0" dirty="0">
              <a:ln>
                <a:noFill/>
              </a:ln>
              <a:solidFill>
                <a:srgbClr val="FFFFFF"/>
              </a:solidFill>
              <a:effectLst/>
              <a:uLnTx/>
              <a:uFillTx/>
              <a:latin typeface="+mn-lt"/>
              <a:ea typeface="方正姚体" pitchFamily="2" charset="-122"/>
              <a:cs typeface="+mn-cs"/>
            </a:endParaRPr>
          </a:p>
        </p:txBody>
      </p:sp>
      <p:sp>
        <p:nvSpPr>
          <p:cNvPr id="7" name="MH_Entry_1">
            <a:hlinkClick r:id="rId14" action="ppaction://hlinksldjump"/>
          </p:cNvPr>
          <p:cNvSpPr/>
          <p:nvPr>
            <p:custDataLst>
              <p:tags r:id="rId3"/>
            </p:custDataLst>
          </p:nvPr>
        </p:nvSpPr>
        <p:spPr>
          <a:xfrm>
            <a:off x="4460875" y="2559050"/>
            <a:ext cx="3463925" cy="43815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华文行楷" pitchFamily="2" charset="-122"/>
                <a:ea typeface="华文行楷" pitchFamily="2" charset="-122"/>
                <a:cs typeface="+mn-cs"/>
              </a:rPr>
              <a:t>云计算</a:t>
            </a:r>
            <a:endParaRPr kumimoji="0" lang="zh-CN" altLang="en-US" sz="2400" b="0" i="0" u="none" strike="noStrike" kern="1200" cap="none" spc="0" normalizeH="0" baseline="0" noProof="0" dirty="0">
              <a:ln>
                <a:noFill/>
              </a:ln>
              <a:solidFill>
                <a:schemeClr val="tx1"/>
              </a:solidFill>
              <a:effectLst/>
              <a:uLnTx/>
              <a:uFillTx/>
              <a:latin typeface="华文行楷" pitchFamily="2" charset="-122"/>
              <a:ea typeface="华文行楷" pitchFamily="2" charset="-122"/>
              <a:cs typeface="+mn-cs"/>
            </a:endParaRPr>
          </a:p>
        </p:txBody>
      </p:sp>
      <p:sp>
        <p:nvSpPr>
          <p:cNvPr id="8" name="MH_Entry_2"/>
          <p:cNvSpPr/>
          <p:nvPr>
            <p:custDataLst>
              <p:tags r:id="rId4"/>
            </p:custDataLst>
          </p:nvPr>
        </p:nvSpPr>
        <p:spPr>
          <a:xfrm>
            <a:off x="4460874" y="3765550"/>
            <a:ext cx="3463925" cy="43815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华文行楷" pitchFamily="2" charset="-122"/>
                <a:ea typeface="华文行楷" pitchFamily="2" charset="-122"/>
                <a:cs typeface="+mn-cs"/>
              </a:rPr>
              <a:t>物联网</a:t>
            </a:r>
            <a:endParaRPr kumimoji="0" lang="zh-CN" altLang="en-US" sz="2400" b="0" i="0" u="none" strike="noStrike" kern="1200" cap="none" spc="0" normalizeH="0" baseline="0" noProof="0" dirty="0">
              <a:ln>
                <a:noFill/>
              </a:ln>
              <a:solidFill>
                <a:schemeClr val="tx1"/>
              </a:solidFill>
              <a:effectLst/>
              <a:uLnTx/>
              <a:uFillTx/>
              <a:latin typeface="华文行楷" pitchFamily="2" charset="-122"/>
              <a:ea typeface="华文行楷" pitchFamily="2" charset="-122"/>
              <a:cs typeface="+mn-cs"/>
            </a:endParaRPr>
          </a:p>
        </p:txBody>
      </p:sp>
      <p:sp>
        <p:nvSpPr>
          <p:cNvPr id="9" name="MH_Others_1"/>
          <p:cNvSpPr/>
          <p:nvPr>
            <p:custDataLst>
              <p:tags r:id="rId5"/>
            </p:custDataLst>
          </p:nvPr>
        </p:nvSpPr>
        <p:spPr>
          <a:xfrm>
            <a:off x="1281113" y="2695575"/>
            <a:ext cx="738188" cy="3228975"/>
          </a:xfrm>
          <a:prstGeom prst="rect">
            <a:avLst/>
          </a:prstGeom>
        </p:spPr>
        <p:txBody>
          <a:bodyPr vert="eaVert"/>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0" i="0" u="none" strike="noStrike" kern="1200" cap="none" spc="500" normalizeH="0" baseline="0" noProof="0" dirty="0">
                <a:ln>
                  <a:noFill/>
                </a:ln>
                <a:solidFill>
                  <a:schemeClr val="accent1">
                    <a:lumMod val="60000"/>
                    <a:lumOff val="40000"/>
                  </a:schemeClr>
                </a:solidFill>
                <a:effectLst/>
                <a:uLnTx/>
                <a:uFillTx/>
                <a:latin typeface="华文细黑" pitchFamily="2" charset="-122"/>
                <a:ea typeface="华文细黑" pitchFamily="2" charset="-122"/>
                <a:cs typeface="楷体_GB2312"/>
              </a:rPr>
              <a:t>ONTENTS</a:t>
            </a:r>
            <a:endParaRPr kumimoji="0" lang="zh-CN" altLang="en-US" sz="3600" b="0" i="0" u="none" strike="noStrike" kern="1200" cap="none" spc="500" normalizeH="0" baseline="0" noProof="0" dirty="0">
              <a:ln>
                <a:noFill/>
              </a:ln>
              <a:solidFill>
                <a:schemeClr val="accent1">
                  <a:lumMod val="60000"/>
                  <a:lumOff val="40000"/>
                </a:schemeClr>
              </a:solidFill>
              <a:effectLst/>
              <a:uLnTx/>
              <a:uFillTx/>
              <a:latin typeface="华文细黑" pitchFamily="2" charset="-122"/>
              <a:ea typeface="华文细黑" pitchFamily="2" charset="-122"/>
              <a:cs typeface="楷体_GB2312"/>
            </a:endParaRPr>
          </a:p>
        </p:txBody>
      </p:sp>
      <p:cxnSp>
        <p:nvCxnSpPr>
          <p:cNvPr id="10" name="MH_Others_2"/>
          <p:cNvCxnSpPr/>
          <p:nvPr>
            <p:custDataLst>
              <p:tags r:id="rId6"/>
            </p:custDataLst>
          </p:nvPr>
        </p:nvCxnSpPr>
        <p:spPr>
          <a:xfrm>
            <a:off x="2949575" y="1773238"/>
            <a:ext cx="0" cy="424815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MH_Others_3"/>
          <p:cNvSpPr txBox="1"/>
          <p:nvPr>
            <p:custDataLst>
              <p:tags r:id="rId7"/>
            </p:custDataLst>
          </p:nvPr>
        </p:nvSpPr>
        <p:spPr>
          <a:xfrm rot="5400000">
            <a:off x="1536852" y="1646706"/>
            <a:ext cx="921923" cy="1175085"/>
          </a:xfrm>
          <a:prstGeom prst="rect">
            <a:avLst/>
          </a:prstGeom>
          <a:noFill/>
        </p:spPr>
        <p:txBody>
          <a:bodyPr vert="eaVert" numCol="1" anchor="ctr">
            <a:prstTxWarp prst="textPlain">
              <a:avLst/>
            </a:prstTxWarp>
          </a:bodyPr>
          <a:lstStyle/>
          <a:p>
            <a:pPr marR="0" defTabSz="914400">
              <a:buClrTx/>
              <a:buSzTx/>
              <a:buFontTx/>
              <a:buNone/>
              <a:defRPr/>
            </a:pPr>
            <a:r>
              <a:rPr kumimoji="0" lang="en-US" altLang="zh-CN" sz="8800" b="1" kern="1200" cap="none" spc="0" normalizeH="0" baseline="0" noProof="0" dirty="0">
                <a:solidFill>
                  <a:schemeClr val="accent1">
                    <a:lumMod val="75000"/>
                  </a:schemeClr>
                </a:solidFill>
                <a:latin typeface="Arial" panose="020B0604020202020204" pitchFamily="34" charset="0"/>
                <a:ea typeface="Arial Unicode MS" pitchFamily="34" charset="-122"/>
                <a:cs typeface="Arial" panose="020B0604020202020204" pitchFamily="34" charset="0"/>
              </a:rPr>
              <a:t>C</a:t>
            </a:r>
            <a:endParaRPr kumimoji="0" lang="zh-CN" altLang="en-US" sz="4400" b="1" kern="1200" cap="none" spc="0" normalizeH="0" baseline="0" noProof="0" dirty="0">
              <a:solidFill>
                <a:schemeClr val="accent1">
                  <a:lumMod val="75000"/>
                </a:schemeClr>
              </a:solidFill>
              <a:latin typeface="Arial" panose="020B0604020202020204" pitchFamily="34" charset="0"/>
              <a:ea typeface="Arial Unicode MS" pitchFamily="34" charset="-122"/>
              <a:cs typeface="Arial" panose="020B0604020202020204" pitchFamily="34" charset="0"/>
            </a:endParaRPr>
          </a:p>
        </p:txBody>
      </p:sp>
      <p:sp>
        <p:nvSpPr>
          <p:cNvPr id="14345" name="MH_Others_4"/>
          <p:cNvSpPr txBox="1"/>
          <p:nvPr>
            <p:custDataLst>
              <p:tags r:id="rId8"/>
            </p:custDataLst>
          </p:nvPr>
        </p:nvSpPr>
        <p:spPr>
          <a:xfrm>
            <a:off x="2078038" y="2924175"/>
            <a:ext cx="508000" cy="2809875"/>
          </a:xfrm>
          <a:prstGeom prst="rect">
            <a:avLst/>
          </a:prstGeom>
          <a:noFill/>
          <a:ln w="9525">
            <a:noFill/>
          </a:ln>
        </p:spPr>
        <p:txBody>
          <a:bodyPr anchor="ctr" anchorCtr="0"/>
          <a:lstStyle/>
          <a:p>
            <a:pPr>
              <a:lnSpc>
                <a:spcPct val="110000"/>
              </a:lnSpc>
              <a:spcBef>
                <a:spcPts val="600"/>
              </a:spcBef>
              <a:buClr>
                <a:srgbClr val="507AAE"/>
              </a:buClr>
              <a:buSzPct val="60000"/>
            </a:pPr>
            <a:r>
              <a:rPr lang="zh-CN" altLang="en-US" sz="4000" b="1" dirty="0">
                <a:solidFill>
                  <a:srgbClr val="507AAE"/>
                </a:solidFill>
                <a:latin typeface="幼圆" pitchFamily="49" charset="-122"/>
                <a:ea typeface="幼圆" pitchFamily="49" charset="-122"/>
              </a:rPr>
              <a:t>重点知识</a:t>
            </a:r>
            <a:endParaRPr lang="en-US" altLang="zh-CN" sz="4000" b="1" dirty="0">
              <a:solidFill>
                <a:srgbClr val="507AAE"/>
              </a:solidFill>
              <a:latin typeface="幼圆" pitchFamily="49" charset="-122"/>
              <a:ea typeface="幼圆" pitchFamily="49" charset="-122"/>
            </a:endParaRPr>
          </a:p>
        </p:txBody>
      </p:sp>
      <p:cxnSp>
        <p:nvCxnSpPr>
          <p:cNvPr id="13" name="MH_Others_5"/>
          <p:cNvCxnSpPr/>
          <p:nvPr>
            <p:custDataLst>
              <p:tags r:id="rId9"/>
            </p:custDataLst>
          </p:nvPr>
        </p:nvCxnSpPr>
        <p:spPr>
          <a:xfrm>
            <a:off x="3038475" y="1773238"/>
            <a:ext cx="0" cy="424815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MH_Entry_2"/>
          <p:cNvSpPr/>
          <p:nvPr>
            <p:custDataLst>
              <p:tags r:id="rId10"/>
            </p:custDataLst>
          </p:nvPr>
        </p:nvSpPr>
        <p:spPr>
          <a:xfrm>
            <a:off x="4460875" y="4847842"/>
            <a:ext cx="3463925" cy="43815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华文行楷" pitchFamily="2" charset="-122"/>
                <a:ea typeface="华文行楷" pitchFamily="2" charset="-122"/>
                <a:cs typeface="+mn-cs"/>
              </a:rPr>
              <a:t>虚拟现实</a:t>
            </a:r>
            <a:endParaRPr kumimoji="0" lang="zh-CN" altLang="en-US" sz="2400" b="0" i="0" u="none" strike="noStrike" kern="1200" cap="none" spc="0" normalizeH="0" baseline="0" noProof="0" dirty="0">
              <a:ln>
                <a:noFill/>
              </a:ln>
              <a:solidFill>
                <a:schemeClr val="tx1"/>
              </a:solidFill>
              <a:effectLst/>
              <a:uLnTx/>
              <a:uFillTx/>
              <a:latin typeface="华文行楷" pitchFamily="2" charset="-122"/>
              <a:ea typeface="华文行楷" pitchFamily="2" charset="-122"/>
              <a:cs typeface="+mn-cs"/>
            </a:endParaRPr>
          </a:p>
        </p:txBody>
      </p:sp>
      <p:sp>
        <p:nvSpPr>
          <p:cNvPr id="14" name="MH_Number_2"/>
          <p:cNvSpPr/>
          <p:nvPr>
            <p:custDataLst>
              <p:tags r:id="rId11"/>
            </p:custDataLst>
          </p:nvPr>
        </p:nvSpPr>
        <p:spPr>
          <a:xfrm>
            <a:off x="3983095" y="4961625"/>
            <a:ext cx="323850" cy="323850"/>
          </a:xfrm>
          <a:prstGeom prst="rect">
            <a:avLst/>
          </a:prstGeom>
          <a:solidFill>
            <a:schemeClr val="accent1"/>
          </a:solidFill>
          <a:ln>
            <a:noFill/>
          </a:ln>
          <a:effectLst>
            <a:outerShdw blurRad="25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smtClean="0">
                <a:ln>
                  <a:noFill/>
                </a:ln>
                <a:solidFill>
                  <a:srgbClr val="FFFFFF"/>
                </a:solidFill>
                <a:effectLst/>
                <a:uLnTx/>
                <a:uFillTx/>
                <a:latin typeface="+mn-lt"/>
                <a:ea typeface="方正姚体" pitchFamily="2" charset="-122"/>
                <a:cs typeface="+mn-cs"/>
              </a:rPr>
              <a:t>3</a:t>
            </a:r>
            <a:endParaRPr kumimoji="0" lang="zh-CN" altLang="en-US" sz="1800" b="0" i="0" u="none" strike="noStrike" kern="1200" cap="none" spc="0" normalizeH="0" baseline="0" noProof="0" dirty="0">
              <a:ln>
                <a:noFill/>
              </a:ln>
              <a:solidFill>
                <a:srgbClr val="FFFFFF"/>
              </a:solidFill>
              <a:effectLst/>
              <a:uLnTx/>
              <a:uFillTx/>
              <a:latin typeface="+mn-lt"/>
              <a:ea typeface="方正姚体" pitchFamily="2" charset="-122"/>
              <a:cs typeface="+mn-cs"/>
            </a:endParaRPr>
          </a:p>
        </p:txBody>
      </p:sp>
    </p:spTree>
    <p:extLst>
      <p:ext uri="{BB962C8B-B14F-4D97-AF65-F5344CB8AC3E}">
        <p14:creationId xmlns:p14="http://schemas.microsoft.com/office/powerpoint/2010/main" val="144879494"/>
      </p:ext>
    </p:extLst>
  </p:cSld>
  <p:clrMapOvr>
    <a:masterClrMapping/>
  </p:clrMapOvr>
  <p:transition spd="med">
    <p:random/>
    <p:sndAc>
      <p:stSnd>
        <p:snd r:embed="rId13"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txBox="1"/>
          <p:nvPr/>
        </p:nvSpPr>
        <p:spPr>
          <a:xfrm>
            <a:off x="1116013" y="704850"/>
            <a:ext cx="8291512" cy="708025"/>
          </a:xfrm>
          <a:prstGeom prst="rect">
            <a:avLst/>
          </a:prstGeom>
          <a:noFill/>
          <a:ln w="9525">
            <a:noFill/>
          </a:ln>
        </p:spPr>
        <p:txBody>
          <a:bodyPr anchor="b" anchorCtr="0"/>
          <a:lstStyle/>
          <a:p>
            <a:pPr eaLnBrk="0" hangingPunct="0">
              <a:lnSpc>
                <a:spcPct val="90000"/>
              </a:lnSpc>
            </a:pPr>
            <a:r>
              <a:rPr lang="en-US" altLang="zh-CN" sz="3600" b="1" dirty="0">
                <a:solidFill>
                  <a:schemeClr val="tx2"/>
                </a:solidFill>
                <a:latin typeface="+mj-lt"/>
                <a:ea typeface="+mj-ea"/>
                <a:cs typeface="+mj-cs"/>
              </a:rPr>
              <a:t>7.3.1</a:t>
            </a:r>
            <a:r>
              <a:rPr lang="zh-CN" altLang="en-US" sz="3600" b="1" dirty="0">
                <a:solidFill>
                  <a:schemeClr val="tx2"/>
                </a:solidFill>
                <a:latin typeface="+mj-lt"/>
                <a:ea typeface="+mj-ea"/>
                <a:cs typeface="+mj-cs"/>
              </a:rPr>
              <a:t> 云计算</a:t>
            </a:r>
            <a:endParaRPr lang="en-US" altLang="zh-CN" sz="3600" b="1" dirty="0">
              <a:solidFill>
                <a:schemeClr val="tx2"/>
              </a:solidFill>
              <a:latin typeface="+mj-lt"/>
              <a:ea typeface="+mj-ea"/>
              <a:cs typeface="+mj-cs"/>
            </a:endParaRPr>
          </a:p>
        </p:txBody>
      </p:sp>
      <p:sp>
        <p:nvSpPr>
          <p:cNvPr id="7" name="MH_Entry_1">
            <a:hlinkClick r:id="rId8" action="ppaction://hlinksldjump"/>
          </p:cNvPr>
          <p:cNvSpPr/>
          <p:nvPr>
            <p:custDataLst>
              <p:tags r:id="rId1"/>
            </p:custDataLst>
          </p:nvPr>
        </p:nvSpPr>
        <p:spPr>
          <a:xfrm flipH="1">
            <a:off x="2349500" y="2957513"/>
            <a:ext cx="4670425" cy="549275"/>
          </a:xfrm>
          <a:prstGeom prst="roundRect">
            <a:avLst>
              <a:gd name="adj" fmla="val 23973"/>
            </a:avLst>
          </a:prstGeom>
          <a:solidFill>
            <a:schemeClr val="accent1">
              <a:lumMod val="20000"/>
              <a:lumOff val="80000"/>
            </a:schemeClr>
          </a:solidFill>
          <a:ln w="25400" cap="flat" cmpd="sng" algn="ctr">
            <a:noFill/>
            <a:prstDash val="solid"/>
          </a:ln>
          <a:effectLst>
            <a:outerShdw blurRad="50800" dist="38100" dir="5400000" algn="t" rotWithShape="0">
              <a:schemeClr val="bg1">
                <a:lumMod val="75000"/>
                <a:alpha val="40000"/>
              </a:schemeClr>
            </a:outerShdw>
          </a:effectLst>
        </p:spPr>
        <p:txBody>
          <a:bodyPr lIns="540000" tIns="0" rIns="0" bIns="0" anchor="ctr">
            <a:norm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华文行楷" pitchFamily="2" charset="-122"/>
                <a:ea typeface="华文行楷" pitchFamily="2" charset="-122"/>
                <a:cs typeface="楷体_GB2312"/>
              </a:rPr>
              <a:t>云计算的定义</a:t>
            </a:r>
            <a:endParaRPr kumimoji="0" lang="zh-CN" altLang="en-US" sz="2400" b="0" i="0" u="none" strike="noStrike" kern="1200" cap="none" spc="0" normalizeH="0" baseline="0" noProof="0" dirty="0">
              <a:ln>
                <a:noFill/>
              </a:ln>
              <a:solidFill>
                <a:schemeClr val="tx1"/>
              </a:solidFill>
              <a:effectLst/>
              <a:uLnTx/>
              <a:uFillTx/>
              <a:latin typeface="华文行楷" pitchFamily="2" charset="-122"/>
              <a:ea typeface="华文行楷" pitchFamily="2" charset="-122"/>
              <a:cs typeface="楷体_GB2312"/>
            </a:endParaRPr>
          </a:p>
        </p:txBody>
      </p:sp>
      <p:sp>
        <p:nvSpPr>
          <p:cNvPr id="8" name="MH_Number_1">
            <a:hlinkClick r:id="rId8" action="ppaction://hlinksldjump"/>
          </p:cNvPr>
          <p:cNvSpPr/>
          <p:nvPr>
            <p:custDataLst>
              <p:tags r:id="rId2"/>
            </p:custDataLst>
          </p:nvPr>
        </p:nvSpPr>
        <p:spPr>
          <a:xfrm flipH="1">
            <a:off x="2124075" y="2944813"/>
            <a:ext cx="758825" cy="576263"/>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solidFill>
              <a:srgbClr val="FFFFFF"/>
            </a:solidFill>
            <a:prstDash val="solid"/>
          </a:ln>
          <a:effectLst>
            <a:outerShdw blurRad="50800" dist="38100" algn="l" rotWithShape="0">
              <a:schemeClr val="tx1">
                <a:lumMod val="50000"/>
                <a:lumOff val="50000"/>
                <a:alpha val="40000"/>
              </a:schemeClr>
            </a:outerShdw>
          </a:effectLst>
        </p:spPr>
        <p:txBody>
          <a:bodyPr lIns="0" tIns="46800" rIns="180000" bIns="4680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a:ln>
                  <a:noFill/>
                </a:ln>
                <a:solidFill>
                  <a:srgbClr val="FFFFFF"/>
                </a:solidFill>
                <a:effectLst/>
                <a:uLnTx/>
                <a:uFillTx/>
                <a:latin typeface="长城粗隶书体"/>
                <a:ea typeface="华文细黑" pitchFamily="2" charset="-122"/>
                <a:cs typeface="Arial" panose="020B0604020202020204" pitchFamily="34" charset="0"/>
              </a:rPr>
              <a:t>01</a:t>
            </a:r>
            <a:endParaRPr kumimoji="0" lang="zh-CN" altLang="en-US" sz="2800" b="0" i="0" u="none" strike="noStrike" kern="0" cap="none" spc="0" normalizeH="0" baseline="0" noProof="0" dirty="0">
              <a:ln>
                <a:noFill/>
              </a:ln>
              <a:solidFill>
                <a:srgbClr val="FFFFFF"/>
              </a:solidFill>
              <a:effectLst/>
              <a:uLnTx/>
              <a:uFillTx/>
              <a:latin typeface="长城粗隶书体"/>
              <a:ea typeface="华文细黑" pitchFamily="2" charset="-122"/>
              <a:cs typeface="Arial" panose="020B0604020202020204" pitchFamily="34" charset="0"/>
            </a:endParaRPr>
          </a:p>
        </p:txBody>
      </p:sp>
      <p:sp>
        <p:nvSpPr>
          <p:cNvPr id="9" name="MH_Entry_2">
            <a:hlinkClick r:id="" action="ppaction://noaction"/>
          </p:cNvPr>
          <p:cNvSpPr/>
          <p:nvPr>
            <p:custDataLst>
              <p:tags r:id="rId3"/>
            </p:custDataLst>
          </p:nvPr>
        </p:nvSpPr>
        <p:spPr>
          <a:xfrm flipH="1">
            <a:off x="2349500" y="4306888"/>
            <a:ext cx="4670425" cy="549275"/>
          </a:xfrm>
          <a:prstGeom prst="roundRect">
            <a:avLst>
              <a:gd name="adj" fmla="val 23973"/>
            </a:avLst>
          </a:prstGeom>
          <a:solidFill>
            <a:schemeClr val="accent1">
              <a:lumMod val="20000"/>
              <a:lumOff val="80000"/>
            </a:schemeClr>
          </a:solidFill>
          <a:ln w="25400" cap="flat" cmpd="sng" algn="ctr">
            <a:noFill/>
            <a:prstDash val="solid"/>
          </a:ln>
          <a:effectLst>
            <a:outerShdw blurRad="50800" dist="38100" dir="5400000" algn="t" rotWithShape="0">
              <a:schemeClr val="bg1">
                <a:lumMod val="75000"/>
                <a:alpha val="40000"/>
              </a:schemeClr>
            </a:outerShdw>
          </a:effectLst>
        </p:spPr>
        <p:txBody>
          <a:bodyPr lIns="540000" tIns="0" rIns="0" bIns="0" anchor="ctr">
            <a:norm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400" b="0" i="0" u="none" strike="noStrike" kern="0" cap="none" spc="0" normalizeH="0" baseline="0" noProof="0" dirty="0" smtClean="0">
                <a:ln>
                  <a:noFill/>
                </a:ln>
                <a:solidFill>
                  <a:srgbClr val="1C1C1C"/>
                </a:solidFill>
                <a:effectLst/>
                <a:uLnTx/>
                <a:uFillTx/>
                <a:latin typeface="华文行楷" pitchFamily="2" charset="-122"/>
                <a:ea typeface="华文行楷" pitchFamily="2" charset="-122"/>
                <a:cs typeface="楷体_GB2312"/>
              </a:rPr>
              <a:t>云计算的模式</a:t>
            </a:r>
            <a:endParaRPr kumimoji="0" lang="en-US" altLang="zh-CN" sz="2400" b="0" i="0" u="none" strike="noStrike" kern="0" cap="none" spc="0" normalizeH="0" baseline="0" noProof="0" dirty="0">
              <a:ln>
                <a:noFill/>
              </a:ln>
              <a:solidFill>
                <a:srgbClr val="1C1C1C"/>
              </a:solidFill>
              <a:effectLst/>
              <a:uLnTx/>
              <a:uFillTx/>
              <a:latin typeface="华文行楷" pitchFamily="2" charset="-122"/>
              <a:ea typeface="华文行楷" pitchFamily="2" charset="-122"/>
              <a:cs typeface="楷体_GB2312"/>
            </a:endParaRPr>
          </a:p>
        </p:txBody>
      </p:sp>
      <p:sp>
        <p:nvSpPr>
          <p:cNvPr id="10" name="MH_Number_2">
            <a:hlinkClick r:id="" action="ppaction://noaction"/>
          </p:cNvPr>
          <p:cNvSpPr/>
          <p:nvPr>
            <p:custDataLst>
              <p:tags r:id="rId4"/>
            </p:custDataLst>
          </p:nvPr>
        </p:nvSpPr>
        <p:spPr>
          <a:xfrm flipH="1">
            <a:off x="2124075" y="4292600"/>
            <a:ext cx="758825" cy="576263"/>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solidFill>
              <a:srgbClr val="FFFFFF"/>
            </a:solidFill>
            <a:prstDash val="solid"/>
          </a:ln>
          <a:effectLst>
            <a:outerShdw blurRad="50800" dist="38100" algn="l" rotWithShape="0">
              <a:schemeClr val="tx1">
                <a:lumMod val="50000"/>
                <a:lumOff val="50000"/>
                <a:alpha val="40000"/>
              </a:schemeClr>
            </a:outerShdw>
          </a:effectLst>
        </p:spPr>
        <p:txBody>
          <a:bodyPr lIns="0" tIns="46800" rIns="180000" bIns="4680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a:ln>
                  <a:noFill/>
                </a:ln>
                <a:solidFill>
                  <a:srgbClr val="FFFFFF"/>
                </a:solidFill>
                <a:effectLst/>
                <a:uLnTx/>
                <a:uFillTx/>
                <a:latin typeface="长城粗隶书体"/>
                <a:ea typeface="华文细黑" pitchFamily="2" charset="-122"/>
                <a:cs typeface="Arial" panose="020B0604020202020204" pitchFamily="34" charset="0"/>
              </a:rPr>
              <a:t>02</a:t>
            </a:r>
            <a:endParaRPr kumimoji="0" lang="zh-CN" altLang="en-US" sz="2800" b="0" i="0" u="none" strike="noStrike" kern="0" cap="none" spc="0" normalizeH="0" baseline="0" noProof="0" dirty="0">
              <a:ln>
                <a:noFill/>
              </a:ln>
              <a:solidFill>
                <a:srgbClr val="FFFFFF"/>
              </a:solidFill>
              <a:effectLst/>
              <a:uLnTx/>
              <a:uFillTx/>
              <a:latin typeface="长城粗隶书体"/>
              <a:ea typeface="华文细黑" pitchFamily="2" charset="-122"/>
              <a:cs typeface="Arial" panose="020B0604020202020204" pitchFamily="34" charset="0"/>
            </a:endParaRPr>
          </a:p>
        </p:txBody>
      </p:sp>
      <p:sp>
        <p:nvSpPr>
          <p:cNvPr id="12" name="MH_Others_2"/>
          <p:cNvSpPr/>
          <p:nvPr>
            <p:custDataLst>
              <p:tags r:id="rId5"/>
            </p:custDataLst>
          </p:nvPr>
        </p:nvSpPr>
        <p:spPr>
          <a:xfrm>
            <a:off x="107950" y="908050"/>
            <a:ext cx="1008063" cy="474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华文细黑" pitchFamily="2" charset="-122"/>
              <a:ea typeface="华文细黑" pitchFamily="2" charset="-122"/>
              <a:cs typeface="+mn-cs"/>
            </a:endParaRPr>
          </a:p>
        </p:txBody>
      </p:sp>
    </p:spTree>
    <p:extLst>
      <p:ext uri="{BB962C8B-B14F-4D97-AF65-F5344CB8AC3E}">
        <p14:creationId xmlns:p14="http://schemas.microsoft.com/office/powerpoint/2010/main" val="4099834601"/>
      </p:ext>
    </p:extLst>
  </p:cSld>
  <p:clrMapOvr>
    <a:masterClrMapping/>
  </p:clrMapOvr>
  <p:transition spd="med">
    <p:random/>
    <p:sndAc>
      <p:stSnd>
        <p:snd r:embed="rId7"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云计算的定义</a:t>
            </a:r>
            <a:endParaRPr lang="zh-CN" altLang="en-US" dirty="0"/>
          </a:p>
        </p:txBody>
      </p:sp>
      <p:sp>
        <p:nvSpPr>
          <p:cNvPr id="6" name="内容占位符 5"/>
          <p:cNvSpPr>
            <a:spLocks noGrp="1"/>
          </p:cNvSpPr>
          <p:nvPr>
            <p:ph sz="half" idx="1"/>
          </p:nvPr>
        </p:nvSpPr>
        <p:spPr>
          <a:xfrm>
            <a:off x="684213" y="1484313"/>
            <a:ext cx="4076700" cy="4648200"/>
          </a:xfrm>
        </p:spPr>
        <p:txBody>
          <a:bodyPr/>
          <a:lstStyle/>
          <a:p>
            <a:r>
              <a:rPr lang="zh-CN" altLang="zh-CN" dirty="0"/>
              <a:t>云计算是通过网络“云”将巨大的数据计算处理程序分解成无数个小程序，然后通过多部服务器组成的系统进行处理和分析这些小程序得到结果并返回给用户。云计算是分布式计算、效用计算、并行计算、网络存储、热备份冗杂和虚拟化等计算机技术混合演进并跃升的</a:t>
            </a:r>
          </a:p>
          <a:p>
            <a:r>
              <a:rPr lang="zh-CN" altLang="zh-CN" dirty="0"/>
              <a:t>结果。</a:t>
            </a:r>
            <a:endParaRPr lang="zh-CN" altLang="en-US" dirty="0"/>
          </a:p>
        </p:txBody>
      </p:sp>
      <p:sp>
        <p:nvSpPr>
          <p:cNvPr id="7" name="内容占位符 6"/>
          <p:cNvSpPr>
            <a:spLocks noGrp="1"/>
          </p:cNvSpPr>
          <p:nvPr>
            <p:ph sz="half" idx="2"/>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E64C46F-A12B-4CDB-8851-EDAE387A0C3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1026"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490584"/>
            <a:ext cx="4032448" cy="395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6003723"/>
      </p:ext>
    </p:extLst>
  </p:cSld>
  <p:clrMapOvr>
    <a:masterClrMapping/>
  </p:clrMapOvr>
  <p:transition spd="med">
    <p:random/>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3"/>
          <p:cNvSpPr>
            <a:spLocks noGrp="1"/>
          </p:cNvSpPr>
          <p:nvPr>
            <p:ph type="title"/>
          </p:nvPr>
        </p:nvSpPr>
        <p:spPr/>
        <p:txBody>
          <a:bodyPr/>
          <a:lstStyle/>
          <a:p>
            <a:r>
              <a:rPr lang="zh-CN" altLang="en-US" dirty="0" smtClean="0"/>
              <a:t>云计算的模式</a:t>
            </a:r>
            <a:endParaRPr lang="zh-CN" altLang="en-US" dirty="0"/>
          </a:p>
        </p:txBody>
      </p:sp>
      <p:sp>
        <p:nvSpPr>
          <p:cNvPr id="15" name="内容占位符 14"/>
          <p:cNvSpPr>
            <a:spLocks noGrp="1"/>
          </p:cNvSpPr>
          <p:nvPr>
            <p:ph sz="half" idx="1"/>
          </p:nvPr>
        </p:nvSpPr>
        <p:spPr/>
        <p:txBody>
          <a:bodyPr/>
          <a:lstStyle/>
          <a:p>
            <a:r>
              <a:rPr lang="zh-CN" altLang="zh-CN" sz="2000" dirty="0"/>
              <a:t>（</a:t>
            </a:r>
            <a:r>
              <a:rPr lang="en-US" altLang="zh-CN" sz="2000" dirty="0"/>
              <a:t>1</a:t>
            </a:r>
            <a:r>
              <a:rPr lang="zh-CN" altLang="zh-CN" sz="2000" dirty="0"/>
              <a:t>）公有云通常指第三提供商为户提供的能够使的云，公有云可通过</a:t>
            </a:r>
            <a:r>
              <a:rPr lang="en-US" altLang="zh-CN" sz="2000" dirty="0"/>
              <a:t>Internet </a:t>
            </a:r>
            <a:r>
              <a:rPr lang="zh-CN" altLang="zh-CN" sz="2000" dirty="0"/>
              <a:t>使用，可能是免费或成本低廉的，公有云的核心属性是共享资源服务。</a:t>
            </a:r>
          </a:p>
          <a:p>
            <a:r>
              <a:rPr lang="zh-CN" altLang="zh-CN" sz="2000" dirty="0"/>
              <a:t>（</a:t>
            </a:r>
            <a:r>
              <a:rPr lang="en-US" altLang="zh-CN" sz="2000" dirty="0"/>
              <a:t>2</a:t>
            </a:r>
            <a:r>
              <a:rPr lang="zh-CN" altLang="zh-CN" sz="2000" dirty="0"/>
              <a:t>）私有云是指企业自己使用的云，它所有的服务不是供别人使用，而是供自己内部人员或分支机构使用</a:t>
            </a:r>
            <a:r>
              <a:rPr lang="zh-CN" altLang="zh-CN" sz="2000" dirty="0" smtClean="0"/>
              <a:t>。</a:t>
            </a:r>
            <a:endParaRPr lang="en-US" altLang="zh-CN" sz="2000" dirty="0" smtClean="0"/>
          </a:p>
          <a:p>
            <a:r>
              <a:rPr lang="zh-CN" altLang="zh-CN" sz="2000" dirty="0" smtClean="0"/>
              <a:t>（</a:t>
            </a:r>
            <a:r>
              <a:rPr lang="en-US" altLang="zh-CN" sz="2000" dirty="0"/>
              <a:t>3</a:t>
            </a:r>
            <a:r>
              <a:rPr lang="zh-CN" altLang="zh-CN" sz="2000" dirty="0"/>
              <a:t>）混合云融合了公有云和私有云的功能</a:t>
            </a:r>
            <a:r>
              <a:rPr lang="zh-CN" altLang="zh-CN" sz="2000" dirty="0" smtClean="0"/>
              <a:t>，它</a:t>
            </a:r>
            <a:r>
              <a:rPr lang="zh-CN" altLang="zh-CN" sz="2000" dirty="0"/>
              <a:t>将公有云和私有云进混合和匹配，以获得最佳的</a:t>
            </a:r>
            <a:r>
              <a:rPr lang="zh-CN" altLang="zh-CN" sz="2000" dirty="0" smtClean="0"/>
              <a:t>效果</a:t>
            </a:r>
            <a:r>
              <a:rPr lang="zh-CN" altLang="en-US" dirty="0"/>
              <a:t>。</a:t>
            </a:r>
          </a:p>
        </p:txBody>
      </p:sp>
      <p:sp>
        <p:nvSpPr>
          <p:cNvPr id="16" name="内容占位符 15"/>
          <p:cNvSpPr>
            <a:spLocks noGrp="1"/>
          </p:cNvSpPr>
          <p:nvPr>
            <p:ph sz="half" idx="2"/>
          </p:nvPr>
        </p:nvSpPr>
        <p:spPr>
          <a:xfrm>
            <a:off x="9515476" y="3252366"/>
            <a:ext cx="3020600" cy="4648200"/>
          </a:xfrm>
        </p:spPr>
        <p:txBody>
          <a:bodyPr/>
          <a:lstStyle/>
          <a:p>
            <a:endParaRPr lang="zh-CN" altLang="en-US" dirty="0"/>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A5CFC0F-A43A-43BC-9812-8900732FA86F}"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2050"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913" y="1772816"/>
            <a:ext cx="4059237"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2716841"/>
      </p:ext>
    </p:extLst>
  </p:cSld>
  <p:clrMapOvr>
    <a:masterClrMapping/>
  </p:clrMapOvr>
  <p:transition spd="med">
    <p:random/>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7.3.2 </a:t>
            </a:r>
            <a:r>
              <a:rPr lang="zh-CN" altLang="en-US" dirty="0" smtClean="0"/>
              <a:t>物联网</a:t>
            </a:r>
            <a:endParaRPr lang="zh-CN" altLang="en-US" dirty="0"/>
          </a:p>
        </p:txBody>
      </p:sp>
      <p:sp>
        <p:nvSpPr>
          <p:cNvPr id="3" name="内容占位符 2"/>
          <p:cNvSpPr>
            <a:spLocks noGrp="1"/>
          </p:cNvSpPr>
          <p:nvPr>
            <p:ph sz="half" idx="1"/>
          </p:nvPr>
        </p:nvSpPr>
        <p:spPr/>
        <p:txBody>
          <a:bodyPr/>
          <a:lstStyle/>
          <a:p>
            <a:r>
              <a:rPr lang="zh-CN" altLang="en-US" dirty="0" smtClean="0"/>
              <a:t>物联网就是“物物相连的互联网”。这有两层意思：第一，物联网的核心和基础仍然是互联网，是在互联网基础上的延伸和扩展的网络：第二，其用户端延伸和扩展到了任何物体与物体之间进行信息交换和通信。</a:t>
            </a:r>
            <a:endParaRPr lang="zh-CN" altLang="en-US" dirty="0"/>
          </a:p>
        </p:txBody>
      </p:sp>
      <p:sp>
        <p:nvSpPr>
          <p:cNvPr id="4" name="内容占位符 3"/>
          <p:cNvSpPr>
            <a:spLocks noGrp="1"/>
          </p:cNvSpPr>
          <p:nvPr>
            <p:ph sz="half" idx="2"/>
          </p:nvPr>
        </p:nvSpPr>
        <p:spPr>
          <a:xfrm>
            <a:off x="9830618" y="3324374"/>
            <a:ext cx="2872937" cy="5241206"/>
          </a:xfrm>
        </p:spPr>
        <p:txBody>
          <a:bodyPr/>
          <a:lstStyle/>
          <a:p>
            <a:endParaRPr lang="zh-CN" altLang="en-US" dirty="0"/>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A5CFC0F-A43A-43BC-9812-8900732FA86F}"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3074"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844824"/>
            <a:ext cx="3860800" cy="316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0567652"/>
      </p:ext>
    </p:extLst>
  </p:cSld>
  <p:clrMapOvr>
    <a:masterClrMapping/>
  </p:clrMapOvr>
  <p:transition spd="med">
    <p:random/>
    <p:sndAc>
      <p:stSnd>
        <p:snd r:embed="rId2" name="chimes.wav"/>
      </p:stSnd>
    </p:sndAc>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NUMBER"/>
  <p:tag name="ID" val="545271"/>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OTHERS"/>
  <p:tag name="ID" val="545269"/>
</p:tagLst>
</file>

<file path=ppt/tags/tag11.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NUMBER"/>
  <p:tag name="ID" val="545271"/>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NUMBER"/>
  <p:tag name="ID" val="545271"/>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ENTRY"/>
  <p:tag name="ID" val="545271"/>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ENTRY"/>
  <p:tag name="ID" val="545271"/>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16.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17.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18.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19.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2.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NUMBER"/>
  <p:tag name="ID" val="545271"/>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ENTRY"/>
  <p:tag name="ID" val="545271"/>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NUMBER"/>
  <p:tag name="ID" val="545271"/>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ENTRY"/>
  <p:tag name="ID" val="545269"/>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NUMBER"/>
  <p:tag name="ID" val="545269"/>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ENTRY"/>
  <p:tag name="ID" val="545269"/>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NUMBER"/>
  <p:tag name="ID" val="545269"/>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OTHERS"/>
  <p:tag name="ID" val="545269"/>
</p:tagLst>
</file>

<file path=ppt/tags/tag27.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OTHERS"/>
  <p:tag name="ID" val="545269"/>
</p:tagLst>
</file>

<file path=ppt/tags/tag28.xml><?xml version="1.0" encoding="utf-8"?>
<p:tagLst xmlns:a="http://schemas.openxmlformats.org/drawingml/2006/main" xmlns:r="http://schemas.openxmlformats.org/officeDocument/2006/relationships" xmlns:p="http://schemas.openxmlformats.org/presentationml/2006/main">
  <p:tag name="MH" val="20150629194420"/>
  <p:tag name="MH_LIBRARY" val="CONTENTS"/>
  <p:tag name="MH_TYPE" val="OTHERS"/>
  <p:tag name="ID" val="545269"/>
</p:tagLst>
</file>

<file path=ppt/tags/tag3.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ENTRY"/>
  <p:tag name="ID" val="545271"/>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ENTRY"/>
  <p:tag name="ID" val="545271"/>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6.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7.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8.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ags/tag9.xml><?xml version="1.0" encoding="utf-8"?>
<p:tagLst xmlns:a="http://schemas.openxmlformats.org/drawingml/2006/main" xmlns:r="http://schemas.openxmlformats.org/officeDocument/2006/relationships" xmlns:p="http://schemas.openxmlformats.org/presentationml/2006/main">
  <p:tag name="MH" val="20150629191931"/>
  <p:tag name="MH_LIBRARY" val="CONTENTS"/>
  <p:tag name="MH_TYPE" val="OTHERS"/>
  <p:tag name="ID" val="545271"/>
</p:tagLst>
</file>

<file path=ppt/theme/theme1.xml><?xml version="1.0" encoding="utf-8"?>
<a:theme xmlns:a="http://schemas.openxmlformats.org/drawingml/2006/main" name="2_模板">
  <a:themeElements>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模板">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8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1800" b="1" i="0" u="none" strike="noStrike" cap="none" normalizeH="0" baseline="0" smtClean="0">
            <a:ln>
              <a:noFill/>
            </a:ln>
            <a:solidFill>
              <a:schemeClr val="bg1"/>
            </a:solidFill>
            <a:effectLst/>
            <a:latin typeface="华文新魏" panose="02010800040101010101" pitchFamily="2" charset="-122"/>
            <a:ea typeface="华文新魏" panose="02010800040101010101" pitchFamily="2" charset="-122"/>
          </a:defRPr>
        </a:defPPr>
      </a:lstStyle>
    </a:spDef>
    <a:lnDef>
      <a:spPr bwMode="auto">
        <a:xfrm>
          <a:off x="0" y="0"/>
          <a:ext cx="1" cy="1"/>
        </a:xfrm>
        <a:custGeom>
          <a:avLst/>
          <a:gdLst/>
          <a:ahLst/>
          <a:cxnLst/>
          <a:rect l="0" t="0" r="0" b="0"/>
          <a:pathLst/>
        </a:custGeom>
        <a:solidFill>
          <a:srgbClr val="008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1800" b="1" i="0" u="none" strike="noStrike" cap="none" normalizeH="0" baseline="0" smtClean="0">
            <a:ln>
              <a:noFill/>
            </a:ln>
            <a:solidFill>
              <a:schemeClr val="bg1"/>
            </a:solidFill>
            <a:effectLst/>
            <a:latin typeface="华文新魏" panose="02010800040101010101" pitchFamily="2" charset="-122"/>
            <a:ea typeface="华文新魏" panose="02010800040101010101" pitchFamily="2" charset="-122"/>
          </a:defRPr>
        </a:defPPr>
      </a:lstStyle>
    </a:lnDef>
  </a:objectDefaults>
  <a:extraClrSchemeLst>
    <a:extraClrScheme>
      <a:clrScheme name="2_模板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模板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模板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模板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模板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模板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模板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模板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0.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1.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2.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3.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4.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5.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6.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7.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8.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9.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docProps/app.xml><?xml version="1.0" encoding="utf-8"?>
<Properties xmlns="http://schemas.openxmlformats.org/officeDocument/2006/extended-properties" xmlns:vt="http://schemas.openxmlformats.org/officeDocument/2006/docPropsVTypes">
  <Template/>
  <TotalTime>29</TotalTime>
  <Words>1118</Words>
  <Application>Microsoft Office PowerPoint</Application>
  <PresentationFormat>全屏显示(4:3)</PresentationFormat>
  <Paragraphs>93</Paragraphs>
  <Slides>22</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22</vt:i4>
      </vt:variant>
    </vt:vector>
  </HeadingPairs>
  <TitlesOfParts>
    <vt:vector size="42" baseType="lpstr">
      <vt:lpstr>Arial Unicode MS</vt:lpstr>
      <vt:lpstr>草檀斋毛泽东字体</vt:lpstr>
      <vt:lpstr>方正姚体</vt:lpstr>
      <vt:lpstr>黑体</vt:lpstr>
      <vt:lpstr>华文隶书</vt:lpstr>
      <vt:lpstr>华文细黑</vt:lpstr>
      <vt:lpstr>华文新魏</vt:lpstr>
      <vt:lpstr>华文行楷</vt:lpstr>
      <vt:lpstr>华文中宋</vt:lpstr>
      <vt:lpstr>楷体_GB2312</vt:lpstr>
      <vt:lpstr>宋体</vt:lpstr>
      <vt:lpstr>微软雅黑</vt:lpstr>
      <vt:lpstr>幼圆</vt:lpstr>
      <vt:lpstr>长城粗隶书体</vt:lpstr>
      <vt:lpstr>Arial</vt:lpstr>
      <vt:lpstr>Broadway</vt:lpstr>
      <vt:lpstr>Calibri</vt:lpstr>
      <vt:lpstr>Verdana</vt:lpstr>
      <vt:lpstr>Wingdings</vt:lpstr>
      <vt:lpstr>2_模板</vt:lpstr>
      <vt:lpstr>信息技术的发展概述</vt:lpstr>
      <vt:lpstr>7.1信息技术的概述 </vt:lpstr>
      <vt:lpstr>什么是信息技术</vt:lpstr>
      <vt:lpstr> 7.2 信息技术的发展趋势</vt:lpstr>
      <vt:lpstr>7.3 新一代信息技术 </vt:lpstr>
      <vt:lpstr>PowerPoint 演示文稿</vt:lpstr>
      <vt:lpstr>云计算的定义</vt:lpstr>
      <vt:lpstr>云计算的模式</vt:lpstr>
      <vt:lpstr>7.3.2 物联网</vt:lpstr>
      <vt:lpstr> 7.3.3 虚拟现实（VR）</vt:lpstr>
      <vt:lpstr>特征</vt:lpstr>
      <vt:lpstr>实现过程</vt:lpstr>
      <vt:lpstr>未来应用</vt:lpstr>
      <vt:lpstr>PowerPoint 演示文稿</vt:lpstr>
      <vt:lpstr>PowerPoint 演示文稿</vt:lpstr>
      <vt:lpstr>PowerPoint 演示文稿</vt:lpstr>
      <vt:lpstr>PowerPoint 演示文稿</vt:lpstr>
      <vt:lpstr>PowerPoint 演示文稿</vt:lpstr>
      <vt:lpstr>      世界首富比尔·盖茨在西雅图华盛顿湖附近的豪宅造价7500万美元,占地大约6.6万平方英尺。 是智能化的典范，随处可见高科技的影子。整个建筑根据不同的功能分为12个区，通道出口处都装有机关：来访者通过出口，就会产生其个人信息，包括他的指纹等，这些信息会被作为来访资料储存到电脑中。  　　每个来宾必须佩戴专门的胸针，别小看它，如果没了它，访客就会被系统确认为入侵者，电脑就会通过网络报警。所以，聪明的小偷绝不会光顾这个代表顶尖科技的房屋。  　　如此强大的功能，但你却看不见屋内有任何电缆，因为长达53公里长的电缆全部被埋在地板下方。而地板也不仅是起装饰作用，它是一个巨大的传感器：当有人走进房间时，地板会根据阳光的强度，来调节房间内的灯光亮度以及空气温度、湿度。  　</vt:lpstr>
      <vt:lpstr>　   盖茨的豪宅智能化程度最高的部分首推会议室，这个房间可随时高速接入互联网，24小时为盖茨提供一切他需要的信息。盖茨可以随时召开网络视频会议，与幕僚商议微软大事。同时，这个房间内的计算机还可以通过遍布整个建筑物内的传感器，自动记录整座住宅的动静。  　　进入会客大厅，最醒目的是墙壁上40平方英寸的背股式电视，这里大到足够举行一场150人的鸡尾酒会。盖茨的商业级厨房可为100多人提供饮食服务。当然，也有一个可容纳24人的专用餐厅来享受壁炉晚餐。盖茨在回家的途中，就可以通过智能住宅系统遥探家中的一切，包括让浴池的水自动调温、嘱咐厨房的工作人员准备晚饭等等。智能豪宅里惟一带有传统意味的事物是一棵百年老树，住宅里的传感器竟然能根据老树的需水情况，实现及时、全自动浇灌！  </vt:lpstr>
      <vt:lpstr>PowerPoint 演示文稿</vt:lpstr>
      <vt:lpstr> 1、现代信息技术是借助以微电子学为基础的计算机技术和电信技术的结合而形成的手段，对声音的、图像的、文字的、数字的和各种传感信号的信息进行获取、加工、处理、储存、传播和使用的能动技术。它的核心是信息学。  2、现代信息技术包括ERP、GPS、RFID等，可以从ERP知识与应用、GPS知识与应用、EDI知识与应用中了解和学习。现代信息技术是一个内容十分广泛的技术群，它包括微电子技术、光电子技术、通信技术、网络技术、感测技术、控制技术、显示技术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huyanzhao</dc:creator>
  <cp:lastModifiedBy>x</cp:lastModifiedBy>
  <cp:revision>41</cp:revision>
  <dcterms:created xsi:type="dcterms:W3CDTF">2013-01-25T01:44:32Z</dcterms:created>
  <dcterms:modified xsi:type="dcterms:W3CDTF">2023-07-21T05:43:03Z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2052-12.1.0.15120</vt:lpwstr>
  </property>
  <property fmtid="{D5CDD505-2E9C-101B-9397-08002B2CF9AE}" pid="3" name="ICV">
    <vt:lpwstr>F3CB562780C14452B3BA88141FC7DA4F_13</vt:lpwstr>
  </property>
</Properties>
</file>